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80" r:id="rId2"/>
    <p:sldId id="263" r:id="rId3"/>
    <p:sldId id="282" r:id="rId4"/>
    <p:sldId id="272" r:id="rId5"/>
    <p:sldId id="274" r:id="rId6"/>
    <p:sldId id="278" r:id="rId7"/>
    <p:sldId id="279" r:id="rId8"/>
    <p:sldId id="281" r:id="rId9"/>
    <p:sldId id="273" r:id="rId10"/>
    <p:sldId id="283" r:id="rId11"/>
    <p:sldId id="284" r:id="rId12"/>
    <p:sldId id="285" r:id="rId13"/>
    <p:sldId id="286" r:id="rId14"/>
    <p:sldId id="288" r:id="rId15"/>
    <p:sldId id="287" r:id="rId16"/>
    <p:sldId id="289" r:id="rId17"/>
    <p:sldId id="291" r:id="rId18"/>
    <p:sldId id="290" r:id="rId19"/>
    <p:sldId id="292" r:id="rId20"/>
    <p:sldId id="293" r:id="rId21"/>
    <p:sldId id="294" r:id="rId22"/>
    <p:sldId id="295" r:id="rId23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0" i="0" u="none" strike="noStrike" cap="none" spc="0" normalizeH="0" baseline="54545">
        <a:ln>
          <a:noFill/>
        </a:ln>
        <a:solidFill>
          <a:srgbClr val="FFFFFF"/>
        </a:solidFill>
        <a:effectLst/>
        <a:uFillTx/>
        <a:latin typeface="+mj-lt"/>
        <a:ea typeface="+mj-ea"/>
        <a:cs typeface="+mj-cs"/>
        <a:sym typeface="Open Sans"/>
      </a:defRPr>
    </a:lvl1pPr>
    <a:lvl2pPr marL="0" marR="0" indent="22860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0" i="0" u="none" strike="noStrike" cap="none" spc="0" normalizeH="0" baseline="54545">
        <a:ln>
          <a:noFill/>
        </a:ln>
        <a:solidFill>
          <a:srgbClr val="FFFFFF"/>
        </a:solidFill>
        <a:effectLst/>
        <a:uFillTx/>
        <a:latin typeface="+mj-lt"/>
        <a:ea typeface="+mj-ea"/>
        <a:cs typeface="+mj-cs"/>
        <a:sym typeface="Open Sans"/>
      </a:defRPr>
    </a:lvl2pPr>
    <a:lvl3pPr marL="0" marR="0" indent="45720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0" i="0" u="none" strike="noStrike" cap="none" spc="0" normalizeH="0" baseline="54545">
        <a:ln>
          <a:noFill/>
        </a:ln>
        <a:solidFill>
          <a:srgbClr val="FFFFFF"/>
        </a:solidFill>
        <a:effectLst/>
        <a:uFillTx/>
        <a:latin typeface="+mj-lt"/>
        <a:ea typeface="+mj-ea"/>
        <a:cs typeface="+mj-cs"/>
        <a:sym typeface="Open Sans"/>
      </a:defRPr>
    </a:lvl3pPr>
    <a:lvl4pPr marL="0" marR="0" indent="68580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0" i="0" u="none" strike="noStrike" cap="none" spc="0" normalizeH="0" baseline="54545">
        <a:ln>
          <a:noFill/>
        </a:ln>
        <a:solidFill>
          <a:srgbClr val="FFFFFF"/>
        </a:solidFill>
        <a:effectLst/>
        <a:uFillTx/>
        <a:latin typeface="+mj-lt"/>
        <a:ea typeface="+mj-ea"/>
        <a:cs typeface="+mj-cs"/>
        <a:sym typeface="Open Sans"/>
      </a:defRPr>
    </a:lvl4pPr>
    <a:lvl5pPr marL="0" marR="0" indent="91440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0" i="0" u="none" strike="noStrike" cap="none" spc="0" normalizeH="0" baseline="54545">
        <a:ln>
          <a:noFill/>
        </a:ln>
        <a:solidFill>
          <a:srgbClr val="FFFFFF"/>
        </a:solidFill>
        <a:effectLst/>
        <a:uFillTx/>
        <a:latin typeface="+mj-lt"/>
        <a:ea typeface="+mj-ea"/>
        <a:cs typeface="+mj-cs"/>
        <a:sym typeface="Open Sans"/>
      </a:defRPr>
    </a:lvl5pPr>
    <a:lvl6pPr marL="0" marR="0" indent="114300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0" i="0" u="none" strike="noStrike" cap="none" spc="0" normalizeH="0" baseline="54545">
        <a:ln>
          <a:noFill/>
        </a:ln>
        <a:solidFill>
          <a:srgbClr val="FFFFFF"/>
        </a:solidFill>
        <a:effectLst/>
        <a:uFillTx/>
        <a:latin typeface="+mj-lt"/>
        <a:ea typeface="+mj-ea"/>
        <a:cs typeface="+mj-cs"/>
        <a:sym typeface="Open Sans"/>
      </a:defRPr>
    </a:lvl6pPr>
    <a:lvl7pPr marL="0" marR="0" indent="137160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0" i="0" u="none" strike="noStrike" cap="none" spc="0" normalizeH="0" baseline="54545">
        <a:ln>
          <a:noFill/>
        </a:ln>
        <a:solidFill>
          <a:srgbClr val="FFFFFF"/>
        </a:solidFill>
        <a:effectLst/>
        <a:uFillTx/>
        <a:latin typeface="+mj-lt"/>
        <a:ea typeface="+mj-ea"/>
        <a:cs typeface="+mj-cs"/>
        <a:sym typeface="Open Sans"/>
      </a:defRPr>
    </a:lvl7pPr>
    <a:lvl8pPr marL="0" marR="0" indent="160020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0" i="0" u="none" strike="noStrike" cap="none" spc="0" normalizeH="0" baseline="54545">
        <a:ln>
          <a:noFill/>
        </a:ln>
        <a:solidFill>
          <a:srgbClr val="FFFFFF"/>
        </a:solidFill>
        <a:effectLst/>
        <a:uFillTx/>
        <a:latin typeface="+mj-lt"/>
        <a:ea typeface="+mj-ea"/>
        <a:cs typeface="+mj-cs"/>
        <a:sym typeface="Open Sans"/>
      </a:defRPr>
    </a:lvl8pPr>
    <a:lvl9pPr marL="0" marR="0" indent="182880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0" i="0" u="none" strike="noStrike" cap="none" spc="0" normalizeH="0" baseline="54545">
        <a:ln>
          <a:noFill/>
        </a:ln>
        <a:solidFill>
          <a:srgbClr val="FFFFFF"/>
        </a:solidFill>
        <a:effectLst/>
        <a:uFillTx/>
        <a:latin typeface="+mj-lt"/>
        <a:ea typeface="+mj-ea"/>
        <a:cs typeface="+mj-cs"/>
        <a:sym typeface="Open Sans"/>
      </a:defRPr>
    </a:lvl9pPr>
  </p:defaultTextStyle>
  <p:extLst>
    <p:ext uri="{EFAFB233-063F-42B5-8137-9DF3F51BA10A}">
      <p15:sldGuideLst xmlns:p15="http://schemas.microsoft.com/office/powerpoint/2012/main">
        <p15:guide id="2" pos="14529" userDrawn="1">
          <p15:clr>
            <a:srgbClr val="A4A3A4"/>
          </p15:clr>
        </p15:guide>
        <p15:guide id="3" pos="695" userDrawn="1">
          <p15:clr>
            <a:srgbClr val="A4A3A4"/>
          </p15:clr>
        </p15:guide>
        <p15:guide id="4" orient="horz" pos="2823" userDrawn="1">
          <p15:clr>
            <a:srgbClr val="A4A3A4"/>
          </p15:clr>
        </p15:guide>
        <p15:guide id="5" orient="horz" pos="606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0000FF"/>
    <a:srgbClr val="3E5870"/>
    <a:srgbClr val="161723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4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882" autoAdjust="0"/>
    <p:restoredTop sz="94629"/>
  </p:normalViewPr>
  <p:slideViewPr>
    <p:cSldViewPr snapToGrid="0" snapToObjects="1">
      <p:cViewPr varScale="1">
        <p:scale>
          <a:sx n="53" d="100"/>
          <a:sy n="53" d="100"/>
        </p:scale>
        <p:origin x="1104" y="84"/>
      </p:cViewPr>
      <p:guideLst>
        <p:guide pos="14529"/>
        <p:guide pos="695"/>
        <p:guide orient="horz" pos="2823"/>
        <p:guide orient="horz" pos="606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3" name="Shape 3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29096462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387539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914645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940604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479441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680950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16317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980194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47109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518557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280383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634383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875410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177992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527263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hyperlink" Target="https://www.instrutorgis.com.br/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tandar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/>
        </p:nvSpPr>
        <p:spPr>
          <a:xfrm>
            <a:off x="2087" y="12179030"/>
            <a:ext cx="24379826" cy="1526376"/>
          </a:xfrm>
          <a:prstGeom prst="rect">
            <a:avLst/>
          </a:prstGeom>
          <a:solidFill>
            <a:srgbClr val="0E0F19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defRPr sz="3200" baseline="0"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3" name="Shape 13"/>
          <p:cNvSpPr/>
          <p:nvPr/>
        </p:nvSpPr>
        <p:spPr>
          <a:xfrm>
            <a:off x="7997639" y="13111253"/>
            <a:ext cx="10113986" cy="38985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numCol="1" anchor="ctr">
            <a:spAutoFit/>
          </a:bodyPr>
          <a:lstStyle>
            <a:lvl1pPr>
              <a:defRPr sz="1800" cap="all" spc="378" baseline="66666">
                <a:solidFill>
                  <a:srgbClr val="45485C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pt-BR" sz="2800" dirty="0"/>
              <a:t>Aprenda a baixar o produto landsat surface reflectance</a:t>
            </a:r>
            <a:endParaRPr sz="2800" dirty="0"/>
          </a:p>
        </p:txBody>
      </p:sp>
      <p:sp>
        <p:nvSpPr>
          <p:cNvPr id="18" name="Shape 18"/>
          <p:cNvSpPr>
            <a:spLocks noGrp="1"/>
          </p:cNvSpPr>
          <p:nvPr userDrawn="1">
            <p:ph type="sldNum" sz="quarter" idx="2"/>
          </p:nvPr>
        </p:nvSpPr>
        <p:spPr>
          <a:xfrm>
            <a:off x="22862485" y="13147050"/>
            <a:ext cx="864077" cy="410369"/>
          </a:xfrm>
          <a:prstGeom prst="rect">
            <a:avLst/>
          </a:prstGeom>
        </p:spPr>
        <p:txBody>
          <a:bodyPr wrap="square"/>
          <a:lstStyle>
            <a:lvl1pPr>
              <a:defRPr sz="3000" cap="all" spc="378" baseline="66666">
                <a:solidFill>
                  <a:srgbClr val="45485C"/>
                </a:solidFill>
              </a:defRPr>
            </a:lvl1pPr>
          </a:lstStyle>
          <a:p>
            <a:fld id="{86CB4B4D-7CA3-9044-876B-883B54F8677D}" type="slidenum">
              <a:rPr lang="uk-UA" smtClean="0"/>
              <a:pPr/>
              <a:t>‹nº›</a:t>
            </a:fld>
            <a:endParaRPr lang="uk-UA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CBA9B169-45D6-4CAC-B30C-6749AA3D6B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933" y="12506543"/>
            <a:ext cx="4016250" cy="858000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7677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Standart p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/>
        </p:nvSpPr>
        <p:spPr>
          <a:xfrm>
            <a:off x="2087" y="12179030"/>
            <a:ext cx="24379826" cy="1536970"/>
          </a:xfrm>
          <a:prstGeom prst="rect">
            <a:avLst/>
          </a:prstGeom>
          <a:solidFill>
            <a:srgbClr val="0E0F19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defRPr sz="3200" baseline="0"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3" name="Shape 13"/>
          <p:cNvSpPr/>
          <p:nvPr/>
        </p:nvSpPr>
        <p:spPr>
          <a:xfrm>
            <a:off x="7997639" y="13111253"/>
            <a:ext cx="10113986" cy="38985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numCol="1" anchor="ctr">
            <a:spAutoFit/>
          </a:bodyPr>
          <a:lstStyle>
            <a:lvl1pPr>
              <a:defRPr sz="1800" cap="all" spc="378" baseline="66666">
                <a:solidFill>
                  <a:srgbClr val="45485C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pt-BR" sz="2800" dirty="0"/>
              <a:t>Aprenda a baixar o produto landsat surface reflectance</a:t>
            </a:r>
            <a:endParaRPr sz="2800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CBA9B169-45D6-4CAC-B30C-6749AA3D6B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933" y="12506543"/>
            <a:ext cx="4016250" cy="858000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sp>
        <p:nvSpPr>
          <p:cNvPr id="6" name="Shape 18">
            <a:extLst>
              <a:ext uri="{FF2B5EF4-FFF2-40B4-BE49-F238E27FC236}">
                <a16:creationId xmlns:a16="http://schemas.microsoft.com/office/drawing/2014/main" id="{8596C3C1-6271-4614-8438-04B0E4D300E1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22862485" y="13147050"/>
            <a:ext cx="864077" cy="410369"/>
          </a:xfrm>
          <a:prstGeom prst="rect">
            <a:avLst/>
          </a:prstGeom>
        </p:spPr>
        <p:txBody>
          <a:bodyPr wrap="square"/>
          <a:lstStyle>
            <a:lvl1pPr>
              <a:defRPr sz="3000" cap="all" spc="378" baseline="66666">
                <a:solidFill>
                  <a:srgbClr val="45485C"/>
                </a:solidFill>
              </a:defRPr>
            </a:lvl1pPr>
          </a:lstStyle>
          <a:p>
            <a:fld id="{86CB4B4D-7CA3-9044-876B-883B54F8677D}" type="slidenum">
              <a:rPr lang="uk-UA" smtClean="0"/>
              <a:pPr/>
              <a:t>‹nº›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803612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7677">
          <p15:clr>
            <a:srgbClr val="FBAE40"/>
          </p15:clr>
        </p15:guide>
        <p15:guide id="2" orient="horz" pos="8289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t page &amp;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11">
            <a:extLst>
              <a:ext uri="{FF2B5EF4-FFF2-40B4-BE49-F238E27FC236}">
                <a16:creationId xmlns:a16="http://schemas.microsoft.com/office/drawing/2014/main" id="{41D5D335-22A0-4436-8103-607C8AB666B6}"/>
              </a:ext>
            </a:extLst>
          </p:cNvPr>
          <p:cNvSpPr/>
          <p:nvPr userDrawn="1"/>
        </p:nvSpPr>
        <p:spPr>
          <a:xfrm>
            <a:off x="2087" y="12179030"/>
            <a:ext cx="24379826" cy="1526376"/>
          </a:xfrm>
          <a:prstGeom prst="rect">
            <a:avLst/>
          </a:prstGeom>
          <a:solidFill>
            <a:srgbClr val="0E0F19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defRPr sz="3200" baseline="0"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31" name="Shape 13">
            <a:extLst>
              <a:ext uri="{FF2B5EF4-FFF2-40B4-BE49-F238E27FC236}">
                <a16:creationId xmlns:a16="http://schemas.microsoft.com/office/drawing/2014/main" id="{7D37D411-4C07-446E-A583-C8CA3505D10A}"/>
              </a:ext>
            </a:extLst>
          </p:cNvPr>
          <p:cNvSpPr/>
          <p:nvPr userDrawn="1"/>
        </p:nvSpPr>
        <p:spPr>
          <a:xfrm>
            <a:off x="7997639" y="13111253"/>
            <a:ext cx="10113986" cy="38985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numCol="1" anchor="ctr">
            <a:spAutoFit/>
          </a:bodyPr>
          <a:lstStyle>
            <a:lvl1pPr>
              <a:defRPr sz="1800" cap="all" spc="378" baseline="66666">
                <a:solidFill>
                  <a:srgbClr val="45485C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pt-BR" sz="2800" dirty="0"/>
              <a:t>Aprenda a baixar o produto landsat surface reflectance</a:t>
            </a:r>
            <a:endParaRPr sz="2800" dirty="0"/>
          </a:p>
        </p:txBody>
      </p:sp>
      <p:pic>
        <p:nvPicPr>
          <p:cNvPr id="32" name="Imagem 31">
            <a:extLst>
              <a:ext uri="{FF2B5EF4-FFF2-40B4-BE49-F238E27FC236}">
                <a16:creationId xmlns:a16="http://schemas.microsoft.com/office/drawing/2014/main" id="{CA78FC57-3D71-4B92-B643-4CE6B22ACBE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933" y="12506543"/>
            <a:ext cx="4016250" cy="858000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sp>
        <p:nvSpPr>
          <p:cNvPr id="6" name="Shape 18">
            <a:extLst>
              <a:ext uri="{FF2B5EF4-FFF2-40B4-BE49-F238E27FC236}">
                <a16:creationId xmlns:a16="http://schemas.microsoft.com/office/drawing/2014/main" id="{A265BA57-2A80-447D-ACD3-DE99E6E087D4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22862485" y="13147050"/>
            <a:ext cx="864077" cy="410369"/>
          </a:xfrm>
          <a:prstGeom prst="rect">
            <a:avLst/>
          </a:prstGeom>
        </p:spPr>
        <p:txBody>
          <a:bodyPr wrap="square"/>
          <a:lstStyle>
            <a:lvl1pPr>
              <a:defRPr sz="3000" cap="all" spc="378" baseline="66666">
                <a:solidFill>
                  <a:srgbClr val="45485C"/>
                </a:solidFill>
              </a:defRPr>
            </a:lvl1pPr>
          </a:lstStyle>
          <a:p>
            <a:fld id="{86CB4B4D-7CA3-9044-876B-883B54F8677D}" type="slidenum">
              <a:rPr lang="uk-UA" smtClean="0"/>
              <a:pPr/>
              <a:t>‹nº›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85984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andart page &amp;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639F75F0-961D-4053-982D-D7048C4D0704}"/>
              </a:ext>
            </a:extLst>
          </p:cNvPr>
          <p:cNvSpPr/>
          <p:nvPr userDrawn="1"/>
        </p:nvSpPr>
        <p:spPr>
          <a:xfrm>
            <a:off x="0" y="0"/>
            <a:ext cx="24384000" cy="13705406"/>
          </a:xfrm>
          <a:prstGeom prst="rect">
            <a:avLst/>
          </a:prstGeom>
          <a:solidFill>
            <a:srgbClr val="3E5870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1" name="Shape 11">
            <a:extLst>
              <a:ext uri="{FF2B5EF4-FFF2-40B4-BE49-F238E27FC236}">
                <a16:creationId xmlns:a16="http://schemas.microsoft.com/office/drawing/2014/main" id="{33E72B56-3F45-4C35-8FAC-810C81985145}"/>
              </a:ext>
            </a:extLst>
          </p:cNvPr>
          <p:cNvSpPr/>
          <p:nvPr userDrawn="1"/>
        </p:nvSpPr>
        <p:spPr>
          <a:xfrm>
            <a:off x="2087" y="12179030"/>
            <a:ext cx="24379826" cy="1526376"/>
          </a:xfrm>
          <a:prstGeom prst="rect">
            <a:avLst/>
          </a:prstGeom>
          <a:solidFill>
            <a:srgbClr val="0E0F19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defRPr sz="3200" baseline="0"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9" name="Shape 13">
            <a:extLst>
              <a:ext uri="{FF2B5EF4-FFF2-40B4-BE49-F238E27FC236}">
                <a16:creationId xmlns:a16="http://schemas.microsoft.com/office/drawing/2014/main" id="{EEA8BF90-29DE-4249-BCCB-5607815ED5EF}"/>
              </a:ext>
            </a:extLst>
          </p:cNvPr>
          <p:cNvSpPr/>
          <p:nvPr userDrawn="1"/>
        </p:nvSpPr>
        <p:spPr>
          <a:xfrm>
            <a:off x="7997639" y="13111253"/>
            <a:ext cx="10113986" cy="38985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numCol="1" anchor="ctr">
            <a:spAutoFit/>
          </a:bodyPr>
          <a:lstStyle>
            <a:lvl1pPr>
              <a:defRPr sz="1800" cap="all" spc="378" baseline="66666">
                <a:solidFill>
                  <a:srgbClr val="45485C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pt-BR" sz="2800" dirty="0"/>
              <a:t>Aprenda a baixar o produto landsat surface reflectance</a:t>
            </a:r>
            <a:endParaRPr sz="2800" dirty="0"/>
          </a:p>
        </p:txBody>
      </p:sp>
      <p:pic>
        <p:nvPicPr>
          <p:cNvPr id="20" name="Imagem 19">
            <a:extLst>
              <a:ext uri="{FF2B5EF4-FFF2-40B4-BE49-F238E27FC236}">
                <a16:creationId xmlns:a16="http://schemas.microsoft.com/office/drawing/2014/main" id="{44F0F452-6564-4335-9DF9-52ADF987B1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933" y="12506543"/>
            <a:ext cx="4016250" cy="858000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sp>
        <p:nvSpPr>
          <p:cNvPr id="7" name="Shape 18">
            <a:extLst>
              <a:ext uri="{FF2B5EF4-FFF2-40B4-BE49-F238E27FC236}">
                <a16:creationId xmlns:a16="http://schemas.microsoft.com/office/drawing/2014/main" id="{7DF65F11-CB7B-48B2-84AC-E6014E24B5C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22862485" y="13147050"/>
            <a:ext cx="864077" cy="410369"/>
          </a:xfrm>
          <a:prstGeom prst="rect">
            <a:avLst/>
          </a:prstGeom>
        </p:spPr>
        <p:txBody>
          <a:bodyPr wrap="square"/>
          <a:lstStyle>
            <a:lvl1pPr>
              <a:defRPr sz="3000" cap="all" spc="378" baseline="66666">
                <a:solidFill>
                  <a:srgbClr val="45485C"/>
                </a:solidFill>
              </a:defRPr>
            </a:lvl1pPr>
          </a:lstStyle>
          <a:p>
            <a:fld id="{86CB4B4D-7CA3-9044-876B-883B54F8677D}" type="slidenum">
              <a:rPr lang="uk-UA" smtClean="0"/>
              <a:pPr/>
              <a:t>‹nº›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839969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ndart page &amp;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639F75F0-961D-4053-982D-D7048C4D0704}"/>
              </a:ext>
            </a:extLst>
          </p:cNvPr>
          <p:cNvSpPr/>
          <p:nvPr userDrawn="1"/>
        </p:nvSpPr>
        <p:spPr>
          <a:xfrm>
            <a:off x="0" y="0"/>
            <a:ext cx="24384000" cy="13705406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7" name="Shape 11">
            <a:extLst>
              <a:ext uri="{FF2B5EF4-FFF2-40B4-BE49-F238E27FC236}">
                <a16:creationId xmlns:a16="http://schemas.microsoft.com/office/drawing/2014/main" id="{1D4E470A-1DBC-40E3-A047-7921FA5AE0A1}"/>
              </a:ext>
            </a:extLst>
          </p:cNvPr>
          <p:cNvSpPr/>
          <p:nvPr userDrawn="1"/>
        </p:nvSpPr>
        <p:spPr>
          <a:xfrm>
            <a:off x="2087" y="12179030"/>
            <a:ext cx="24379826" cy="1526376"/>
          </a:xfrm>
          <a:prstGeom prst="rect">
            <a:avLst/>
          </a:prstGeom>
          <a:solidFill>
            <a:srgbClr val="0E0F19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defRPr sz="3200" baseline="0"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8" name="Shape 13">
            <a:extLst>
              <a:ext uri="{FF2B5EF4-FFF2-40B4-BE49-F238E27FC236}">
                <a16:creationId xmlns:a16="http://schemas.microsoft.com/office/drawing/2014/main" id="{D907AF8C-99F9-4EBD-BD84-89A767BCB801}"/>
              </a:ext>
            </a:extLst>
          </p:cNvPr>
          <p:cNvSpPr/>
          <p:nvPr userDrawn="1"/>
        </p:nvSpPr>
        <p:spPr>
          <a:xfrm>
            <a:off x="7997639" y="13111253"/>
            <a:ext cx="10113986" cy="38985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numCol="1" anchor="ctr">
            <a:spAutoFit/>
          </a:bodyPr>
          <a:lstStyle>
            <a:lvl1pPr>
              <a:defRPr sz="1800" cap="all" spc="378" baseline="66666">
                <a:solidFill>
                  <a:srgbClr val="45485C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pt-BR" sz="2800" dirty="0"/>
              <a:t>Aprenda a baixar o produto landsat surface reflectance</a:t>
            </a:r>
            <a:endParaRPr sz="2800" dirty="0"/>
          </a:p>
        </p:txBody>
      </p:sp>
      <p:pic>
        <p:nvPicPr>
          <p:cNvPr id="10" name="Imagem 9">
            <a:hlinkClick r:id="rId2"/>
            <a:extLst>
              <a:ext uri="{FF2B5EF4-FFF2-40B4-BE49-F238E27FC236}">
                <a16:creationId xmlns:a16="http://schemas.microsoft.com/office/drawing/2014/main" id="{0158528C-4CB0-449C-95CA-7E0DA9C4411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933" y="12506543"/>
            <a:ext cx="4016250" cy="858000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sp>
        <p:nvSpPr>
          <p:cNvPr id="11" name="Shape 18">
            <a:extLst>
              <a:ext uri="{FF2B5EF4-FFF2-40B4-BE49-F238E27FC236}">
                <a16:creationId xmlns:a16="http://schemas.microsoft.com/office/drawing/2014/main" id="{75CD040A-A333-4896-81B5-F9EEE25CC8BA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22862485" y="13147050"/>
            <a:ext cx="864077" cy="410369"/>
          </a:xfrm>
          <a:prstGeom prst="rect">
            <a:avLst/>
          </a:prstGeom>
        </p:spPr>
        <p:txBody>
          <a:bodyPr wrap="square"/>
          <a:lstStyle>
            <a:lvl1pPr>
              <a:defRPr sz="3000" cap="all" spc="378" baseline="66666">
                <a:solidFill>
                  <a:srgbClr val="45485C"/>
                </a:solidFill>
              </a:defRPr>
            </a:lvl1pPr>
          </a:lstStyle>
          <a:p>
            <a:fld id="{86CB4B4D-7CA3-9044-876B-883B54F8677D}" type="slidenum">
              <a:rPr lang="uk-UA" smtClean="0"/>
              <a:pPr/>
              <a:t>‹nº›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143137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8289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18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1689100" y="9525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1689100" y="3238500"/>
            <a:ext cx="21005800" cy="9207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11976267" y="13081000"/>
            <a:ext cx="418766" cy="4572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ctr">
              <a:defRPr sz="2100" baseline="0">
                <a:solidFill>
                  <a:srgbClr val="45475B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1" r:id="rId3"/>
    <p:sldLayoutId id="2147483653" r:id="rId4"/>
    <p:sldLayoutId id="2147483650" r:id="rId5"/>
    <p:sldLayoutId id="2147483652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marL="0" marR="0" indent="0" algn="ctr" defTabSz="825500" rtl="0" latinLnBrk="0">
        <a:lnSpc>
          <a:spcPct val="1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500" b="0" i="0" u="none" strike="noStrike" cap="all" spc="2625" baseline="0">
          <a:ln>
            <a:noFill/>
          </a:ln>
          <a:solidFill>
            <a:srgbClr val="F0F0F0"/>
          </a:solidFill>
          <a:uFillTx/>
          <a:latin typeface="+mn-lt"/>
          <a:ea typeface="+mn-ea"/>
          <a:cs typeface="+mn-cs"/>
          <a:sym typeface="Open Sans Light"/>
        </a:defRPr>
      </a:lvl1pPr>
      <a:lvl2pPr marL="0" marR="0" indent="228600" algn="ctr" defTabSz="825500" rtl="0" latinLnBrk="0">
        <a:lnSpc>
          <a:spcPct val="1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500" b="0" i="0" u="none" strike="noStrike" cap="all" spc="2625" baseline="0">
          <a:ln>
            <a:noFill/>
          </a:ln>
          <a:solidFill>
            <a:srgbClr val="F0F0F0"/>
          </a:solidFill>
          <a:uFillTx/>
          <a:latin typeface="+mn-lt"/>
          <a:ea typeface="+mn-ea"/>
          <a:cs typeface="+mn-cs"/>
          <a:sym typeface="Open Sans Light"/>
        </a:defRPr>
      </a:lvl2pPr>
      <a:lvl3pPr marL="0" marR="0" indent="457200" algn="ctr" defTabSz="825500" rtl="0" latinLnBrk="0">
        <a:lnSpc>
          <a:spcPct val="1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500" b="0" i="0" u="none" strike="noStrike" cap="all" spc="2625" baseline="0">
          <a:ln>
            <a:noFill/>
          </a:ln>
          <a:solidFill>
            <a:srgbClr val="F0F0F0"/>
          </a:solidFill>
          <a:uFillTx/>
          <a:latin typeface="+mn-lt"/>
          <a:ea typeface="+mn-ea"/>
          <a:cs typeface="+mn-cs"/>
          <a:sym typeface="Open Sans Light"/>
        </a:defRPr>
      </a:lvl3pPr>
      <a:lvl4pPr marL="0" marR="0" indent="685800" algn="ctr" defTabSz="825500" rtl="0" latinLnBrk="0">
        <a:lnSpc>
          <a:spcPct val="1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500" b="0" i="0" u="none" strike="noStrike" cap="all" spc="2625" baseline="0">
          <a:ln>
            <a:noFill/>
          </a:ln>
          <a:solidFill>
            <a:srgbClr val="F0F0F0"/>
          </a:solidFill>
          <a:uFillTx/>
          <a:latin typeface="+mn-lt"/>
          <a:ea typeface="+mn-ea"/>
          <a:cs typeface="+mn-cs"/>
          <a:sym typeface="Open Sans Light"/>
        </a:defRPr>
      </a:lvl4pPr>
      <a:lvl5pPr marL="0" marR="0" indent="914400" algn="ctr" defTabSz="825500" rtl="0" latinLnBrk="0">
        <a:lnSpc>
          <a:spcPct val="1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500" b="0" i="0" u="none" strike="noStrike" cap="all" spc="2625" baseline="0">
          <a:ln>
            <a:noFill/>
          </a:ln>
          <a:solidFill>
            <a:srgbClr val="F0F0F0"/>
          </a:solidFill>
          <a:uFillTx/>
          <a:latin typeface="+mn-lt"/>
          <a:ea typeface="+mn-ea"/>
          <a:cs typeface="+mn-cs"/>
          <a:sym typeface="Open Sans Light"/>
        </a:defRPr>
      </a:lvl5pPr>
      <a:lvl6pPr marL="0" marR="0" indent="1143000" algn="ctr" defTabSz="825500" rtl="0" latinLnBrk="0">
        <a:lnSpc>
          <a:spcPct val="1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500" b="0" i="0" u="none" strike="noStrike" cap="all" spc="2625" baseline="0">
          <a:ln>
            <a:noFill/>
          </a:ln>
          <a:solidFill>
            <a:srgbClr val="F0F0F0"/>
          </a:solidFill>
          <a:uFillTx/>
          <a:latin typeface="+mn-lt"/>
          <a:ea typeface="+mn-ea"/>
          <a:cs typeface="+mn-cs"/>
          <a:sym typeface="Open Sans Light"/>
        </a:defRPr>
      </a:lvl6pPr>
      <a:lvl7pPr marL="0" marR="0" indent="1371600" algn="ctr" defTabSz="825500" rtl="0" latinLnBrk="0">
        <a:lnSpc>
          <a:spcPct val="1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500" b="0" i="0" u="none" strike="noStrike" cap="all" spc="2625" baseline="0">
          <a:ln>
            <a:noFill/>
          </a:ln>
          <a:solidFill>
            <a:srgbClr val="F0F0F0"/>
          </a:solidFill>
          <a:uFillTx/>
          <a:latin typeface="+mn-lt"/>
          <a:ea typeface="+mn-ea"/>
          <a:cs typeface="+mn-cs"/>
          <a:sym typeface="Open Sans Light"/>
        </a:defRPr>
      </a:lvl7pPr>
      <a:lvl8pPr marL="0" marR="0" indent="1600200" algn="ctr" defTabSz="825500" rtl="0" latinLnBrk="0">
        <a:lnSpc>
          <a:spcPct val="1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500" b="0" i="0" u="none" strike="noStrike" cap="all" spc="2625" baseline="0">
          <a:ln>
            <a:noFill/>
          </a:ln>
          <a:solidFill>
            <a:srgbClr val="F0F0F0"/>
          </a:solidFill>
          <a:uFillTx/>
          <a:latin typeface="+mn-lt"/>
          <a:ea typeface="+mn-ea"/>
          <a:cs typeface="+mn-cs"/>
          <a:sym typeface="Open Sans Light"/>
        </a:defRPr>
      </a:lvl8pPr>
      <a:lvl9pPr marL="0" marR="0" indent="1828800" algn="ctr" defTabSz="825500" rtl="0" latinLnBrk="0">
        <a:lnSpc>
          <a:spcPct val="1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500" b="0" i="0" u="none" strike="noStrike" cap="all" spc="2625" baseline="0">
          <a:ln>
            <a:noFill/>
          </a:ln>
          <a:solidFill>
            <a:srgbClr val="F0F0F0"/>
          </a:solidFill>
          <a:uFillTx/>
          <a:latin typeface="+mn-lt"/>
          <a:ea typeface="+mn-ea"/>
          <a:cs typeface="+mn-cs"/>
          <a:sym typeface="Open Sans Light"/>
        </a:defRPr>
      </a:lvl9pPr>
    </p:titleStyle>
    <p:bodyStyle>
      <a:lvl1pPr marL="268653" marR="0" indent="-268653" algn="l" defTabSz="825500" latinLnBrk="0">
        <a:lnSpc>
          <a:spcPct val="100000"/>
        </a:lnSpc>
        <a:spcBef>
          <a:spcPts val="5200"/>
        </a:spcBef>
        <a:spcAft>
          <a:spcPts val="0"/>
        </a:spcAft>
        <a:buClrTx/>
        <a:buSzPct val="75000"/>
        <a:buFontTx/>
        <a:buChar char="•"/>
        <a:tabLst/>
        <a:defRPr sz="2200" b="0" i="0" u="none" strike="noStrike" cap="none" spc="0" baseline="54545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Open Sans"/>
        </a:defRPr>
      </a:lvl1pPr>
      <a:lvl2pPr marL="903653" marR="0" indent="-268653" algn="l" defTabSz="825500" latinLnBrk="0">
        <a:lnSpc>
          <a:spcPct val="100000"/>
        </a:lnSpc>
        <a:spcBef>
          <a:spcPts val="5200"/>
        </a:spcBef>
        <a:spcAft>
          <a:spcPts val="0"/>
        </a:spcAft>
        <a:buClrTx/>
        <a:buSzPct val="75000"/>
        <a:buFontTx/>
        <a:buChar char="•"/>
        <a:tabLst/>
        <a:defRPr sz="2200" b="0" i="0" u="none" strike="noStrike" cap="none" spc="0" baseline="54545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Open Sans"/>
        </a:defRPr>
      </a:lvl2pPr>
      <a:lvl3pPr marL="1538653" marR="0" indent="-268653" algn="l" defTabSz="825500" latinLnBrk="0">
        <a:lnSpc>
          <a:spcPct val="100000"/>
        </a:lnSpc>
        <a:spcBef>
          <a:spcPts val="5200"/>
        </a:spcBef>
        <a:spcAft>
          <a:spcPts val="0"/>
        </a:spcAft>
        <a:buClrTx/>
        <a:buSzPct val="75000"/>
        <a:buFontTx/>
        <a:buChar char="•"/>
        <a:tabLst/>
        <a:defRPr sz="2200" b="0" i="0" u="none" strike="noStrike" cap="none" spc="0" baseline="54545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Open Sans"/>
        </a:defRPr>
      </a:lvl3pPr>
      <a:lvl4pPr marL="2173653" marR="0" indent="-268653" algn="l" defTabSz="825500" latinLnBrk="0">
        <a:lnSpc>
          <a:spcPct val="100000"/>
        </a:lnSpc>
        <a:spcBef>
          <a:spcPts val="5200"/>
        </a:spcBef>
        <a:spcAft>
          <a:spcPts val="0"/>
        </a:spcAft>
        <a:buClrTx/>
        <a:buSzPct val="75000"/>
        <a:buFontTx/>
        <a:buChar char="•"/>
        <a:tabLst/>
        <a:defRPr sz="2200" b="0" i="0" u="none" strike="noStrike" cap="none" spc="0" baseline="54545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Open Sans"/>
        </a:defRPr>
      </a:lvl4pPr>
      <a:lvl5pPr marL="2808653" marR="0" indent="-268653" algn="l" defTabSz="825500" latinLnBrk="0">
        <a:lnSpc>
          <a:spcPct val="100000"/>
        </a:lnSpc>
        <a:spcBef>
          <a:spcPts val="5200"/>
        </a:spcBef>
        <a:spcAft>
          <a:spcPts val="0"/>
        </a:spcAft>
        <a:buClrTx/>
        <a:buSzPct val="75000"/>
        <a:buFontTx/>
        <a:buChar char="•"/>
        <a:tabLst/>
        <a:defRPr sz="2200" b="0" i="0" u="none" strike="noStrike" cap="none" spc="0" baseline="54545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Open Sans"/>
        </a:defRPr>
      </a:lvl5pPr>
      <a:lvl6pPr marL="3443653" marR="0" indent="-268653" algn="l" defTabSz="825500" latinLnBrk="0">
        <a:lnSpc>
          <a:spcPct val="100000"/>
        </a:lnSpc>
        <a:spcBef>
          <a:spcPts val="5200"/>
        </a:spcBef>
        <a:spcAft>
          <a:spcPts val="0"/>
        </a:spcAft>
        <a:buClrTx/>
        <a:buSzPct val="75000"/>
        <a:buFontTx/>
        <a:buChar char="•"/>
        <a:tabLst/>
        <a:defRPr sz="2200" b="0" i="0" u="none" strike="noStrike" cap="none" spc="0" baseline="54545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Open Sans"/>
        </a:defRPr>
      </a:lvl6pPr>
      <a:lvl7pPr marL="4078653" marR="0" indent="-268653" algn="l" defTabSz="825500" latinLnBrk="0">
        <a:lnSpc>
          <a:spcPct val="100000"/>
        </a:lnSpc>
        <a:spcBef>
          <a:spcPts val="5200"/>
        </a:spcBef>
        <a:spcAft>
          <a:spcPts val="0"/>
        </a:spcAft>
        <a:buClrTx/>
        <a:buSzPct val="75000"/>
        <a:buFontTx/>
        <a:buChar char="•"/>
        <a:tabLst/>
        <a:defRPr sz="2200" b="0" i="0" u="none" strike="noStrike" cap="none" spc="0" baseline="54545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Open Sans"/>
        </a:defRPr>
      </a:lvl7pPr>
      <a:lvl8pPr marL="4713653" marR="0" indent="-268653" algn="l" defTabSz="825500" latinLnBrk="0">
        <a:lnSpc>
          <a:spcPct val="100000"/>
        </a:lnSpc>
        <a:spcBef>
          <a:spcPts val="5200"/>
        </a:spcBef>
        <a:spcAft>
          <a:spcPts val="0"/>
        </a:spcAft>
        <a:buClrTx/>
        <a:buSzPct val="75000"/>
        <a:buFontTx/>
        <a:buChar char="•"/>
        <a:tabLst/>
        <a:defRPr sz="2200" b="0" i="0" u="none" strike="noStrike" cap="none" spc="0" baseline="54545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Open Sans"/>
        </a:defRPr>
      </a:lvl8pPr>
      <a:lvl9pPr marL="5348653" marR="0" indent="-268653" algn="l" defTabSz="825500" latinLnBrk="0">
        <a:lnSpc>
          <a:spcPct val="100000"/>
        </a:lnSpc>
        <a:spcBef>
          <a:spcPts val="5200"/>
        </a:spcBef>
        <a:spcAft>
          <a:spcPts val="0"/>
        </a:spcAft>
        <a:buClrTx/>
        <a:buSzPct val="75000"/>
        <a:buFontTx/>
        <a:buChar char="•"/>
        <a:tabLst/>
        <a:defRPr sz="2200" b="0" i="0" u="none" strike="noStrike" cap="none" spc="0" baseline="54545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Open Sans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 Semibold"/>
        </a:defRPr>
      </a:lvl1pPr>
      <a:lvl2pPr marL="0" marR="0" indent="228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 Semibold"/>
        </a:defRPr>
      </a:lvl2pPr>
      <a:lvl3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 Semibold"/>
        </a:defRPr>
      </a:lvl3pPr>
      <a:lvl4pPr marL="0" marR="0" indent="685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 Semibold"/>
        </a:defRPr>
      </a:lvl4pPr>
      <a:lvl5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 Semibold"/>
        </a:defRPr>
      </a:lvl5pPr>
      <a:lvl6pPr marL="0" marR="0" indent="1143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 Semibold"/>
        </a:defRPr>
      </a:lvl6pPr>
      <a:lvl7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 Semibold"/>
        </a:defRPr>
      </a:lvl7pPr>
      <a:lvl8pPr marL="0" marR="0" indent="1600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 Semibold"/>
        </a:defRPr>
      </a:lvl8pPr>
      <a:lvl9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 Semibold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site2max.pro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site2max.pro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go.nasa.gov/2F1AZ1q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fisica.ufpr.br/grimm/aposmeteo/cap2/cap2-7.htm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go.nasa.gov/2F1AZ1q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site2max.pro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/>
          <p:nvPr/>
        </p:nvSpPr>
        <p:spPr>
          <a:xfrm>
            <a:off x="7980219" y="12544100"/>
            <a:ext cx="8023291" cy="430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ctr">
              <a:defRPr sz="1800" cap="all" spc="378" baseline="66666">
                <a:solidFill>
                  <a:srgbClr val="0E0F19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sz="3200"/>
              <a:t>by </a:t>
            </a:r>
            <a:r>
              <a:rPr sz="3200" b="1">
                <a:sym typeface="Open Sans"/>
              </a:rPr>
              <a:t>@site2max</a:t>
            </a:r>
            <a:r>
              <a:rPr sz="3200"/>
              <a:t>, </a:t>
            </a:r>
            <a:r>
              <a:rPr sz="3200" u="sng">
                <a:hlinkClick r:id="rId2"/>
              </a:rPr>
              <a:t>www.site2max.pro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C3DFCB40-3D7F-4BE3-B9A6-04811BCE0D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98308"/>
            <a:ext cx="24380951" cy="14628571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E9A42F07-A1FB-40DC-AAD8-277111D62F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3400" y="3700787"/>
            <a:ext cx="10903059" cy="4770788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28000" endPos="30000" dir="5400000" sy="-100000" algn="bl" rotWithShape="0"/>
          </a:effectLst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A2DB0B4C-C4FB-4C11-8A9D-51DA9F3CC2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3400" y="9520600"/>
            <a:ext cx="10903059" cy="371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328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10</a:t>
            </a:fld>
            <a:endParaRPr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F4BFA7AC-10EA-4991-8199-3EBBD6C9E4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1770"/>
            <a:ext cx="24384000" cy="10525468"/>
          </a:xfrm>
          <a:prstGeom prst="rect">
            <a:avLst/>
          </a:prstGeom>
        </p:spPr>
      </p:pic>
      <p:sp>
        <p:nvSpPr>
          <p:cNvPr id="29" name="Shape 198">
            <a:extLst>
              <a:ext uri="{FF2B5EF4-FFF2-40B4-BE49-F238E27FC236}">
                <a16:creationId xmlns:a16="http://schemas.microsoft.com/office/drawing/2014/main" id="{94CB88B5-028E-4DB8-BA0D-BFC819FAC93A}"/>
              </a:ext>
            </a:extLst>
          </p:cNvPr>
          <p:cNvSpPr/>
          <p:nvPr/>
        </p:nvSpPr>
        <p:spPr>
          <a:xfrm>
            <a:off x="1121601" y="2485301"/>
            <a:ext cx="9430369" cy="1210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80000"/>
              </a:lnSpc>
              <a:defRPr sz="13000" baseline="0">
                <a:solidFill>
                  <a:srgbClr val="F0F0F0"/>
                </a:solidFill>
                <a:latin typeface="+mn-lt"/>
                <a:ea typeface="+mn-ea"/>
                <a:cs typeface="+mn-cs"/>
                <a:sym typeface="Open Sans Light"/>
              </a:defRPr>
            </a:lvl1pPr>
          </a:lstStyle>
          <a:p>
            <a:r>
              <a:rPr lang="pt-BR" sz="8950" dirty="0">
                <a:solidFill>
                  <a:srgbClr val="FFC000"/>
                </a:solidFill>
                <a:latin typeface="Balloon Extra" pitchFamily="2" charset="0"/>
              </a:rPr>
              <a:t>Um Satélite,</a:t>
            </a:r>
            <a:endParaRPr sz="8950" dirty="0">
              <a:solidFill>
                <a:srgbClr val="FFC000"/>
              </a:solidFill>
              <a:latin typeface="Balloon Extra" pitchFamily="2" charset="0"/>
            </a:endParaRPr>
          </a:p>
        </p:txBody>
      </p:sp>
      <p:sp>
        <p:nvSpPr>
          <p:cNvPr id="32" name="Shape 198">
            <a:extLst>
              <a:ext uri="{FF2B5EF4-FFF2-40B4-BE49-F238E27FC236}">
                <a16:creationId xmlns:a16="http://schemas.microsoft.com/office/drawing/2014/main" id="{1C6BC794-B813-4B82-91DE-4C702A61EF67}"/>
              </a:ext>
            </a:extLst>
          </p:cNvPr>
          <p:cNvSpPr/>
          <p:nvPr/>
        </p:nvSpPr>
        <p:spPr>
          <a:xfrm>
            <a:off x="1286194" y="3466434"/>
            <a:ext cx="9430369" cy="1106137"/>
          </a:xfrm>
          <a:prstGeom prst="rect">
            <a:avLst/>
          </a:prstGeom>
          <a:ln w="12700">
            <a:miter lim="400000"/>
          </a:ln>
          <a:effectLst>
            <a:outerShdw blurRad="50800" dist="38100" dir="5400000" algn="t" rotWithShape="0">
              <a:prstClr val="black">
                <a:alpha val="50000"/>
              </a:prst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80000"/>
              </a:lnSpc>
              <a:defRPr sz="13000" baseline="0">
                <a:solidFill>
                  <a:srgbClr val="F0F0F0"/>
                </a:solidFill>
                <a:latin typeface="+mn-lt"/>
                <a:ea typeface="+mn-ea"/>
                <a:cs typeface="+mn-cs"/>
                <a:sym typeface="Open Sans Light"/>
              </a:defRPr>
            </a:lvl1pPr>
          </a:lstStyle>
          <a:p>
            <a:r>
              <a:rPr lang="pt-BR" sz="8000" b="1" i="1" dirty="0">
                <a:solidFill>
                  <a:schemeClr val="bg1"/>
                </a:solidFill>
              </a:rPr>
              <a:t>vários produtos</a:t>
            </a:r>
            <a:endParaRPr sz="8000" b="1" i="1" dirty="0">
              <a:solidFill>
                <a:schemeClr val="bg1"/>
              </a:solidFill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BD3976F6-7F26-44C7-A524-8815D05D7AD1}"/>
              </a:ext>
            </a:extLst>
          </p:cNvPr>
          <p:cNvSpPr/>
          <p:nvPr/>
        </p:nvSpPr>
        <p:spPr>
          <a:xfrm>
            <a:off x="1121601" y="5165725"/>
            <a:ext cx="7784655" cy="5795963"/>
          </a:xfrm>
          <a:prstGeom prst="rect">
            <a:avLst/>
          </a:prstGeom>
          <a:blipFill rotWithShape="1">
            <a:blip r:embed="rId4"/>
            <a:srcRect/>
            <a:tile tx="0" ty="0" sx="100000" sy="100000" flip="none" algn="tl"/>
          </a:blipFill>
          <a:ln w="12700" cap="flat">
            <a:noFill/>
            <a:miter lim="400000"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34" name="Shape 199">
            <a:extLst>
              <a:ext uri="{FF2B5EF4-FFF2-40B4-BE49-F238E27FC236}">
                <a16:creationId xmlns:a16="http://schemas.microsoft.com/office/drawing/2014/main" id="{10772A0A-9A75-42C5-AD6B-8FD673723046}"/>
              </a:ext>
            </a:extLst>
          </p:cNvPr>
          <p:cNvSpPr/>
          <p:nvPr/>
        </p:nvSpPr>
        <p:spPr>
          <a:xfrm>
            <a:off x="1493396" y="5573705"/>
            <a:ext cx="6925117" cy="55496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/>
          <a:p>
            <a:pPr>
              <a:spcAft>
                <a:spcPts val="1200"/>
              </a:spcAft>
            </a:pPr>
            <a:r>
              <a:rPr lang="pt-BR" sz="48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O produto </a:t>
            </a:r>
            <a:r>
              <a:rPr lang="pt-BR" sz="4800" b="1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Landsat Surface Reflectance</a:t>
            </a:r>
            <a:r>
              <a:rPr lang="pt-BR" sz="48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é uma excelente alternativa para as análises temporais porque oferece cenas com a correção atmosférica realizada pela NASA.</a:t>
            </a:r>
          </a:p>
          <a:p>
            <a:pPr>
              <a:spcAft>
                <a:spcPts val="1200"/>
              </a:spcAft>
            </a:pPr>
            <a:r>
              <a:rPr lang="pt-BR" sz="48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Receber uma imagem com vários níveis de processamento representa uma vantagem para os projetos de mapeamento que contemplam análises com arquivos raster.</a:t>
            </a:r>
            <a:endParaRPr sz="4800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9300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11</a:t>
            </a:fld>
            <a:endParaRPr/>
          </a:p>
        </p:txBody>
      </p:sp>
      <p:sp>
        <p:nvSpPr>
          <p:cNvPr id="200" name="Shape 200"/>
          <p:cNvSpPr/>
          <p:nvPr/>
        </p:nvSpPr>
        <p:spPr>
          <a:xfrm>
            <a:off x="1122110" y="11164607"/>
            <a:ext cx="21942678" cy="633942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numCol="1" anchor="ctr">
            <a:noAutofit/>
          </a:bodyPr>
          <a:lstStyle>
            <a:lvl1pPr>
              <a:defRPr sz="3000" b="1" cap="all" spc="299" baseline="0">
                <a:solidFill>
                  <a:srgbClr val="45485C"/>
                </a:solidFill>
              </a:defRPr>
            </a:lvl1pPr>
          </a:lstStyle>
          <a:p>
            <a:r>
              <a:rPr lang="pt-BR" sz="1800" dirty="0"/>
              <a:t>IMPORTANTE: A FAIXA PANCROMÁTICA (B8) NÃO PARTICIPA DO PROCESSO DE CORREÇÃO.</a:t>
            </a:r>
            <a:endParaRPr sz="1800" dirty="0"/>
          </a:p>
        </p:txBody>
      </p:sp>
      <p:sp>
        <p:nvSpPr>
          <p:cNvPr id="20" name="Shape 206">
            <a:extLst>
              <a:ext uri="{FF2B5EF4-FFF2-40B4-BE49-F238E27FC236}">
                <a16:creationId xmlns:a16="http://schemas.microsoft.com/office/drawing/2014/main" id="{62724CB4-AFED-497F-8795-A447065722A0}"/>
              </a:ext>
            </a:extLst>
          </p:cNvPr>
          <p:cNvSpPr/>
          <p:nvPr/>
        </p:nvSpPr>
        <p:spPr>
          <a:xfrm>
            <a:off x="1103312" y="907953"/>
            <a:ext cx="7543767" cy="525672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numCol="1" anchor="ctr">
            <a:noAutofit/>
          </a:bodyPr>
          <a:lstStyle>
            <a:lvl1pPr>
              <a:defRPr sz="3000" b="1" cap="all" spc="299" baseline="0">
                <a:solidFill>
                  <a:srgbClr val="45485C"/>
                </a:solidFill>
              </a:defRPr>
            </a:lvl1pPr>
          </a:lstStyle>
          <a:p>
            <a:r>
              <a:rPr lang="pt-BR" dirty="0">
                <a:solidFill>
                  <a:schemeClr val="tx1"/>
                </a:solidFill>
              </a:rPr>
              <a:t>Procedimento passo a passo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4BDF4400-F552-4F4F-B4F6-C08276CC7D18}"/>
              </a:ext>
            </a:extLst>
          </p:cNvPr>
          <p:cNvSpPr txBox="1"/>
          <p:nvPr/>
        </p:nvSpPr>
        <p:spPr>
          <a:xfrm>
            <a:off x="1103312" y="4751901"/>
            <a:ext cx="12003088" cy="207236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kumimoji="0" lang="pt-BR" sz="4800" b="1" i="0" u="none" strike="noStrike" cap="none" spc="0" normalizeH="0" baseline="54545" dirty="0">
                <a:ln>
                  <a:noFill/>
                </a:ln>
                <a:solidFill>
                  <a:schemeClr val="tx1"/>
                </a:solidFill>
                <a:effectLst/>
                <a:uFillTx/>
                <a:ea typeface="Lato Light" panose="020F0502020204030203" pitchFamily="34" charset="0"/>
                <a:cs typeface="Lato Light" panose="020F0502020204030203" pitchFamily="34" charset="0"/>
                <a:sym typeface="Open Sans"/>
              </a:rPr>
              <a:t>O produto </a:t>
            </a:r>
            <a:r>
              <a:rPr kumimoji="0" lang="pt-BR" sz="4800" b="1" i="0" u="none" strike="noStrike" cap="none" spc="0" normalizeH="0" baseline="54545" dirty="0">
                <a:ln>
                  <a:noFill/>
                </a:ln>
                <a:solidFill>
                  <a:srgbClr val="FF0000"/>
                </a:solidFill>
                <a:effectLst/>
                <a:uFillTx/>
                <a:ea typeface="Lato Light" panose="020F0502020204030203" pitchFamily="34" charset="0"/>
                <a:cs typeface="Lato Light" panose="020F0502020204030203" pitchFamily="34" charset="0"/>
                <a:sym typeface="Open Sans"/>
              </a:rPr>
              <a:t>Landsat Surface reflectance</a:t>
            </a:r>
            <a:r>
              <a:rPr kumimoji="0" lang="pt-BR" sz="4800" b="1" i="0" u="none" strike="noStrike" cap="none" spc="0" normalizeH="0" baseline="54545" dirty="0">
                <a:ln>
                  <a:noFill/>
                </a:ln>
                <a:solidFill>
                  <a:schemeClr val="tx1"/>
                </a:solidFill>
                <a:effectLst/>
                <a:uFillTx/>
                <a:ea typeface="Lato Light" panose="020F0502020204030203" pitchFamily="34" charset="0"/>
                <a:cs typeface="Lato Light" panose="020F0502020204030203" pitchFamily="34" charset="0"/>
                <a:sym typeface="Open Sans"/>
              </a:rPr>
              <a:t> depende da </a:t>
            </a:r>
            <a:r>
              <a:rPr kumimoji="0" lang="pt-BR" sz="4800" b="1" i="0" u="none" strike="noStrike" cap="none" spc="0" normalizeH="0" baseline="54545" dirty="0">
                <a:ln>
                  <a:noFill/>
                </a:ln>
                <a:solidFill>
                  <a:srgbClr val="FF0000"/>
                </a:solidFill>
                <a:effectLst/>
                <a:uFillTx/>
                <a:ea typeface="Lato Light" panose="020F0502020204030203" pitchFamily="34" charset="0"/>
                <a:cs typeface="Lato Light" panose="020F0502020204030203" pitchFamily="34" charset="0"/>
                <a:sym typeface="Open Sans"/>
              </a:rPr>
              <a:t>nomenclatura da cena</a:t>
            </a:r>
            <a:r>
              <a:rPr kumimoji="0" lang="pt-BR" sz="4800" b="1" i="0" u="none" strike="noStrike" cap="none" spc="0" normalizeH="0" baseline="54545" dirty="0">
                <a:ln>
                  <a:noFill/>
                </a:ln>
                <a:solidFill>
                  <a:schemeClr val="tx1"/>
                </a:solidFill>
                <a:effectLst/>
                <a:uFillTx/>
                <a:ea typeface="Lato Light" panose="020F0502020204030203" pitchFamily="34" charset="0"/>
                <a:cs typeface="Lato Light" panose="020F0502020204030203" pitchFamily="34" charset="0"/>
                <a:sym typeface="Open Sans"/>
              </a:rPr>
              <a:t> desejada para iniciar as atividades de agendamento deste produto pelo portal </a:t>
            </a:r>
            <a:r>
              <a:rPr lang="pt-BR" sz="4800" b="1" dirty="0">
                <a:solidFill>
                  <a:srgbClr val="FF0000"/>
                </a:solidFill>
                <a:ea typeface="Lato Light" panose="020F0502020204030203" pitchFamily="34" charset="0"/>
                <a:cs typeface="Lato Light" panose="020F0502020204030203" pitchFamily="34" charset="0"/>
              </a:rPr>
              <a:t>EROS Center Science </a:t>
            </a:r>
            <a:r>
              <a:rPr lang="pt-BR" sz="4800" b="1" dirty="0" err="1">
                <a:solidFill>
                  <a:srgbClr val="FF0000"/>
                </a:solidFill>
                <a:ea typeface="Lato Light" panose="020F0502020204030203" pitchFamily="34" charset="0"/>
                <a:cs typeface="Lato Light" panose="020F0502020204030203" pitchFamily="34" charset="0"/>
              </a:rPr>
              <a:t>Processing</a:t>
            </a:r>
            <a:r>
              <a:rPr lang="pt-BR" sz="4800" b="1" dirty="0">
                <a:solidFill>
                  <a:srgbClr val="FF0000"/>
                </a:solidFill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pt-BR" sz="4800" b="1" dirty="0" err="1">
                <a:solidFill>
                  <a:srgbClr val="FF0000"/>
                </a:solidFill>
                <a:ea typeface="Lato Light" panose="020F0502020204030203" pitchFamily="34" charset="0"/>
                <a:cs typeface="Lato Light" panose="020F0502020204030203" pitchFamily="34" charset="0"/>
              </a:rPr>
              <a:t>Architecture</a:t>
            </a:r>
            <a:r>
              <a:rPr lang="pt-BR" sz="4800" b="1" dirty="0">
                <a:solidFill>
                  <a:srgbClr val="FF0000"/>
                </a:solidFill>
                <a:ea typeface="Lato Light" panose="020F0502020204030203" pitchFamily="34" charset="0"/>
                <a:cs typeface="Lato Light" panose="020F0502020204030203" pitchFamily="34" charset="0"/>
              </a:rPr>
              <a:t> (ESPA)</a:t>
            </a:r>
            <a:r>
              <a:rPr kumimoji="0" lang="pt-BR" sz="4800" b="1" i="0" u="none" strike="noStrike" cap="none" spc="0" normalizeH="0" baseline="54545" dirty="0">
                <a:ln>
                  <a:noFill/>
                </a:ln>
                <a:solidFill>
                  <a:schemeClr val="tx1"/>
                </a:solidFill>
                <a:effectLst/>
                <a:uFillTx/>
                <a:ea typeface="Lato Light" panose="020F0502020204030203" pitchFamily="34" charset="0"/>
                <a:cs typeface="Lato Light" panose="020F0502020204030203" pitchFamily="34" charset="0"/>
                <a:sym typeface="Open Sans"/>
              </a:rPr>
              <a:t>.</a:t>
            </a: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49CCBC23-5501-49BA-8411-6B8974A9EFDE}"/>
              </a:ext>
            </a:extLst>
          </p:cNvPr>
          <p:cNvSpPr txBox="1"/>
          <p:nvPr/>
        </p:nvSpPr>
        <p:spPr>
          <a:xfrm>
            <a:off x="1046162" y="7122429"/>
            <a:ext cx="13386665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kumimoji="0" lang="pt-BR" sz="4800" i="0" u="none" strike="noStrike" cap="none" spc="0" normalizeH="0" baseline="54545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Lato Light" panose="020F0502020204030203" pitchFamily="34" charset="0"/>
                <a:cs typeface="Lato Light" panose="020F0502020204030203" pitchFamily="34" charset="0"/>
                <a:sym typeface="Open Sans"/>
              </a:rPr>
              <a:t>Exemplo de uma nomen</a:t>
            </a:r>
            <a:r>
              <a:rPr lang="pt-BR" sz="4800" dirty="0">
                <a:solidFill>
                  <a:schemeClr val="tx1"/>
                </a:solidFill>
                <a:latin typeface="+mn-lt"/>
                <a:ea typeface="Lato Light" panose="020F0502020204030203" pitchFamily="34" charset="0"/>
                <a:cs typeface="Lato Light" panose="020F0502020204030203" pitchFamily="34" charset="0"/>
              </a:rPr>
              <a:t>clatura associada a uma cena Landsat-8:</a:t>
            </a:r>
            <a:endParaRPr kumimoji="0" lang="pt-BR" sz="4800" i="0" u="none" strike="noStrike" cap="none" spc="0" normalizeH="0" baseline="54545" dirty="0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Lato Light" panose="020F0502020204030203" pitchFamily="34" charset="0"/>
              <a:cs typeface="Lato Light" panose="020F0502020204030203" pitchFamily="34" charset="0"/>
              <a:sym typeface="Open Sans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759EC8C1-A322-4998-9F15-495A90FD3340}"/>
              </a:ext>
            </a:extLst>
          </p:cNvPr>
          <p:cNvSpPr/>
          <p:nvPr/>
        </p:nvSpPr>
        <p:spPr>
          <a:xfrm>
            <a:off x="950913" y="8221907"/>
            <a:ext cx="1355371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7200" dirty="0">
                <a:solidFill>
                  <a:srgbClr val="000000"/>
                </a:solidFill>
                <a:latin typeface="+mn-lt"/>
              </a:rPr>
              <a:t>LC08_L1TP_216065_20170806_20170813_01_T1</a:t>
            </a:r>
            <a:endParaRPr lang="pt-BR" sz="7200" dirty="0">
              <a:latin typeface="+mn-lt"/>
            </a:endParaRPr>
          </a:p>
        </p:txBody>
      </p:sp>
      <p:pic>
        <p:nvPicPr>
          <p:cNvPr id="33" name="Imagem 32">
            <a:extLst>
              <a:ext uri="{FF2B5EF4-FFF2-40B4-BE49-F238E27FC236}">
                <a16:creationId xmlns:a16="http://schemas.microsoft.com/office/drawing/2014/main" id="{DFA14D93-D31B-406E-BBAA-4745590883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5850" y="2481099"/>
            <a:ext cx="13386665" cy="7529999"/>
          </a:xfrm>
          <a:prstGeom prst="rect">
            <a:avLst/>
          </a:prstGeom>
          <a:effectLst>
            <a:glow rad="101600">
              <a:srgbClr val="00B0F0">
                <a:alpha val="60000"/>
              </a:srgbClr>
            </a:glow>
          </a:effectLst>
        </p:spPr>
      </p:pic>
      <p:sp>
        <p:nvSpPr>
          <p:cNvPr id="34" name="CaixaDeTexto 33">
            <a:extLst>
              <a:ext uri="{FF2B5EF4-FFF2-40B4-BE49-F238E27FC236}">
                <a16:creationId xmlns:a16="http://schemas.microsoft.com/office/drawing/2014/main" id="{8CFAB9DF-A278-4106-AD88-6AB58AF796F3}"/>
              </a:ext>
            </a:extLst>
          </p:cNvPr>
          <p:cNvSpPr txBox="1"/>
          <p:nvPr/>
        </p:nvSpPr>
        <p:spPr>
          <a:xfrm>
            <a:off x="1103313" y="9336417"/>
            <a:ext cx="13386665" cy="10874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kumimoji="0" lang="pt-BR" sz="4800" i="0" u="none" strike="noStrike" cap="none" spc="0" normalizeH="0" baseline="54545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Lato Light" panose="020F0502020204030203" pitchFamily="34" charset="0"/>
                <a:cs typeface="Lato Light" panose="020F0502020204030203" pitchFamily="34" charset="0"/>
                <a:sym typeface="Open Sans"/>
              </a:rPr>
              <a:t>A nomen</a:t>
            </a:r>
            <a:r>
              <a:rPr lang="pt-BR" sz="4800" dirty="0">
                <a:solidFill>
                  <a:schemeClr val="tx1"/>
                </a:solidFill>
                <a:latin typeface="+mn-lt"/>
                <a:ea typeface="Lato Light" panose="020F0502020204030203" pitchFamily="34" charset="0"/>
                <a:cs typeface="Lato Light" panose="020F0502020204030203" pitchFamily="34" charset="0"/>
              </a:rPr>
              <a:t>clatura pode ser adquirida no site </a:t>
            </a:r>
            <a:r>
              <a:rPr lang="pt-BR" sz="4800" b="1" dirty="0">
                <a:solidFill>
                  <a:schemeClr val="tx1"/>
                </a:solidFill>
                <a:latin typeface="+mn-lt"/>
                <a:ea typeface="Lato Light" panose="020F0502020204030203" pitchFamily="34" charset="0"/>
                <a:cs typeface="Lato Light" panose="020F0502020204030203" pitchFamily="34" charset="0"/>
              </a:rPr>
              <a:t>Earth Explorer</a:t>
            </a:r>
            <a:r>
              <a:rPr lang="pt-BR" sz="4800" dirty="0">
                <a:solidFill>
                  <a:schemeClr val="tx1"/>
                </a:solidFill>
                <a:latin typeface="+mn-lt"/>
                <a:ea typeface="Lato Light" panose="020F0502020204030203" pitchFamily="34" charset="0"/>
                <a:cs typeface="Lato Light" panose="020F0502020204030203" pitchFamily="34" charset="0"/>
              </a:rPr>
              <a:t> e o agendamento para posterior download é conduzido pelo site </a:t>
            </a:r>
            <a:r>
              <a:rPr lang="pt-BR" sz="4800" b="1" dirty="0">
                <a:solidFill>
                  <a:schemeClr val="tx1"/>
                </a:solidFill>
                <a:latin typeface="+mn-lt"/>
                <a:ea typeface="Lato Light" panose="020F0502020204030203" pitchFamily="34" charset="0"/>
                <a:cs typeface="Lato Light" panose="020F0502020204030203" pitchFamily="34" charset="0"/>
              </a:rPr>
              <a:t>ESPA</a:t>
            </a:r>
            <a:r>
              <a:rPr lang="pt-BR" sz="4800" dirty="0">
                <a:solidFill>
                  <a:schemeClr val="tx1"/>
                </a:solidFill>
                <a:latin typeface="+mn-lt"/>
                <a:ea typeface="Lato Light" panose="020F0502020204030203" pitchFamily="34" charset="0"/>
                <a:cs typeface="Lato Light" panose="020F0502020204030203" pitchFamily="34" charset="0"/>
              </a:rPr>
              <a:t>.</a:t>
            </a:r>
            <a:endParaRPr kumimoji="0" lang="pt-BR" sz="4800" i="0" u="none" strike="noStrike" cap="none" spc="0" normalizeH="0" baseline="54545" dirty="0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Lato Light" panose="020F0502020204030203" pitchFamily="34" charset="0"/>
              <a:cs typeface="Lato Light" panose="020F0502020204030203" pitchFamily="34" charset="0"/>
              <a:sym typeface="Open Sans"/>
            </a:endParaRPr>
          </a:p>
        </p:txBody>
      </p:sp>
      <p:sp>
        <p:nvSpPr>
          <p:cNvPr id="35" name="Retângulo 34">
            <a:extLst>
              <a:ext uri="{FF2B5EF4-FFF2-40B4-BE49-F238E27FC236}">
                <a16:creationId xmlns:a16="http://schemas.microsoft.com/office/drawing/2014/main" id="{A1567BC3-25FE-4E24-8879-39AD8E7479B6}"/>
              </a:ext>
            </a:extLst>
          </p:cNvPr>
          <p:cNvSpPr/>
          <p:nvPr/>
        </p:nvSpPr>
        <p:spPr>
          <a:xfrm>
            <a:off x="1103313" y="1463860"/>
            <a:ext cx="9640887" cy="1579920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36" name="Shape 198">
            <a:extLst>
              <a:ext uri="{FF2B5EF4-FFF2-40B4-BE49-F238E27FC236}">
                <a16:creationId xmlns:a16="http://schemas.microsoft.com/office/drawing/2014/main" id="{1030C8E5-F0A8-41F4-A19A-442824812857}"/>
              </a:ext>
            </a:extLst>
          </p:cNvPr>
          <p:cNvSpPr/>
          <p:nvPr/>
        </p:nvSpPr>
        <p:spPr>
          <a:xfrm>
            <a:off x="1103313" y="1650610"/>
            <a:ext cx="9640887" cy="1206421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50800" tIns="50800" rIns="50800" bIns="50800" anchor="ctr">
            <a:spAutoFit/>
          </a:bodyPr>
          <a:lstStyle>
            <a:lvl1pPr>
              <a:lnSpc>
                <a:spcPct val="80000"/>
              </a:lnSpc>
              <a:defRPr sz="13000" baseline="0">
                <a:solidFill>
                  <a:srgbClr val="F0F0F0"/>
                </a:solidFill>
                <a:latin typeface="+mn-lt"/>
                <a:ea typeface="+mn-ea"/>
                <a:cs typeface="+mn-cs"/>
                <a:sym typeface="Open Sans Light"/>
              </a:defRPr>
            </a:lvl1pPr>
          </a:lstStyle>
          <a:p>
            <a:r>
              <a:rPr lang="pt-BR" sz="8800" dirty="0"/>
              <a:t>Seleção das Cenas</a:t>
            </a:r>
            <a:endParaRPr sz="8800" dirty="0"/>
          </a:p>
        </p:txBody>
      </p:sp>
    </p:spTree>
    <p:extLst>
      <p:ext uri="{BB962C8B-B14F-4D97-AF65-F5344CB8AC3E}">
        <p14:creationId xmlns:p14="http://schemas.microsoft.com/office/powerpoint/2010/main" val="921050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12</a:t>
            </a:fld>
            <a:endParaRPr/>
          </a:p>
        </p:txBody>
      </p:sp>
      <p:sp>
        <p:nvSpPr>
          <p:cNvPr id="200" name="Shape 200"/>
          <p:cNvSpPr/>
          <p:nvPr/>
        </p:nvSpPr>
        <p:spPr>
          <a:xfrm>
            <a:off x="1122110" y="11164607"/>
            <a:ext cx="13386664" cy="633942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numCol="1" anchor="ctr">
            <a:noAutofit/>
          </a:bodyPr>
          <a:lstStyle>
            <a:lvl1pPr>
              <a:defRPr sz="3000" b="1" cap="all" spc="299" baseline="0">
                <a:solidFill>
                  <a:srgbClr val="45485C"/>
                </a:solidFill>
              </a:defRPr>
            </a:lvl1pPr>
          </a:lstStyle>
          <a:p>
            <a:r>
              <a:rPr lang="pt-BR" sz="1800" dirty="0"/>
              <a:t>Referência:</a:t>
            </a:r>
            <a:endParaRPr sz="1800" dirty="0">
              <a:cs typeface="Courier New" panose="02070309020205020404" pitchFamily="49" charset="0"/>
            </a:endParaRPr>
          </a:p>
        </p:txBody>
      </p:sp>
      <p:sp>
        <p:nvSpPr>
          <p:cNvPr id="20" name="Shape 206">
            <a:extLst>
              <a:ext uri="{FF2B5EF4-FFF2-40B4-BE49-F238E27FC236}">
                <a16:creationId xmlns:a16="http://schemas.microsoft.com/office/drawing/2014/main" id="{62724CB4-AFED-497F-8795-A447065722A0}"/>
              </a:ext>
            </a:extLst>
          </p:cNvPr>
          <p:cNvSpPr/>
          <p:nvPr/>
        </p:nvSpPr>
        <p:spPr>
          <a:xfrm>
            <a:off x="1103312" y="907953"/>
            <a:ext cx="7543767" cy="525672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numCol="1" anchor="ctr">
            <a:noAutofit/>
          </a:bodyPr>
          <a:lstStyle>
            <a:lvl1pPr>
              <a:defRPr sz="3000" b="1" cap="all" spc="299" baseline="0">
                <a:solidFill>
                  <a:srgbClr val="45485C"/>
                </a:solidFill>
              </a:defRPr>
            </a:lvl1pPr>
          </a:lstStyle>
          <a:p>
            <a:r>
              <a:rPr lang="pt-BR" dirty="0">
                <a:solidFill>
                  <a:schemeClr val="tx1"/>
                </a:solidFill>
              </a:rPr>
              <a:t>Procedimento passo a passo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4BDF4400-F552-4F4F-B4F6-C08276CC7D18}"/>
              </a:ext>
            </a:extLst>
          </p:cNvPr>
          <p:cNvSpPr txBox="1"/>
          <p:nvPr/>
        </p:nvSpPr>
        <p:spPr>
          <a:xfrm>
            <a:off x="1150811" y="4802616"/>
            <a:ext cx="11317540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4800" b="1" i="0" u="none" strike="noStrike" cap="none" spc="0" normalizeH="0" baseline="54545" dirty="0">
                <a:ln>
                  <a:noFill/>
                </a:ln>
                <a:solidFill>
                  <a:schemeClr val="tx1"/>
                </a:solidFill>
                <a:effectLst/>
                <a:uFillTx/>
                <a:ea typeface="Lato Light" panose="020F0502020204030203" pitchFamily="34" charset="0"/>
                <a:cs typeface="Lato Light" panose="020F0502020204030203" pitchFamily="34" charset="0"/>
                <a:sym typeface="Open Sans"/>
              </a:rPr>
              <a:t>Acesse o site Earth Explorer e selecione o produto</a:t>
            </a: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49CCBC23-5501-49BA-8411-6B8974A9EFDE}"/>
              </a:ext>
            </a:extLst>
          </p:cNvPr>
          <p:cNvSpPr txBox="1"/>
          <p:nvPr/>
        </p:nvSpPr>
        <p:spPr>
          <a:xfrm>
            <a:off x="1103312" y="8210684"/>
            <a:ext cx="13851190" cy="305724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kumimoji="0" lang="pt-BR" sz="4800" b="1" i="0" u="none" strike="noStrike" cap="none" spc="0" normalizeH="0" baseline="54545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Lato Light" panose="020F0502020204030203" pitchFamily="34" charset="0"/>
                <a:cs typeface="Lato Light" panose="020F0502020204030203" pitchFamily="34" charset="0"/>
                <a:sym typeface="Open Sans"/>
              </a:rPr>
              <a:t>Produtos sob demanda</a:t>
            </a:r>
            <a:r>
              <a:rPr kumimoji="0" lang="pt-BR" sz="4800" i="0" u="none" strike="noStrike" cap="none" spc="0" normalizeH="0" baseline="54545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Lato Light" panose="020F0502020204030203" pitchFamily="34" charset="0"/>
                <a:cs typeface="Lato Light" panose="020F0502020204030203" pitchFamily="34" charset="0"/>
                <a:sym typeface="Open Sans"/>
              </a:rPr>
              <a:t>: o USGS leva um tempo para processar os produtos Landsat com correção. Nos testes realizados, para o pedido de uma única cena Landsat-8, foram necessários sessenta minutos para que o link com o download da cena fosse liberado no e-mail.</a:t>
            </a:r>
          </a:p>
          <a:p>
            <a:endParaRPr lang="pt-BR" sz="4800" dirty="0">
              <a:solidFill>
                <a:schemeClr val="tx1"/>
              </a:solidFill>
              <a:latin typeface="+mn-lt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r>
              <a:rPr lang="pt-BR" sz="4800" dirty="0">
                <a:solidFill>
                  <a:schemeClr val="tx1"/>
                </a:solidFill>
                <a:latin typeface="+mn-lt"/>
                <a:ea typeface="Lato Light" panose="020F0502020204030203" pitchFamily="34" charset="0"/>
                <a:cs typeface="Lato Light" panose="020F0502020204030203" pitchFamily="34" charset="0"/>
              </a:rPr>
              <a:t>Para o produto sem correção (</a:t>
            </a:r>
            <a:r>
              <a:rPr lang="pt-BR" sz="4800" dirty="0" err="1">
                <a:solidFill>
                  <a:schemeClr val="tx1"/>
                </a:solidFill>
                <a:latin typeface="+mn-lt"/>
                <a:ea typeface="Lato Light" panose="020F0502020204030203" pitchFamily="34" charset="0"/>
                <a:cs typeface="Lato Light" panose="020F0502020204030203" pitchFamily="34" charset="0"/>
              </a:rPr>
              <a:t>Collection</a:t>
            </a:r>
            <a:r>
              <a:rPr lang="pt-BR" sz="4800" dirty="0">
                <a:solidFill>
                  <a:schemeClr val="tx1"/>
                </a:solidFill>
                <a:latin typeface="+mn-lt"/>
                <a:ea typeface="Lato Light" panose="020F0502020204030203" pitchFamily="34" charset="0"/>
                <a:cs typeface="Lato Light" panose="020F0502020204030203" pitchFamily="34" charset="0"/>
              </a:rPr>
              <a:t> 1 </a:t>
            </a:r>
            <a:r>
              <a:rPr lang="pt-BR" sz="4800" dirty="0" err="1">
                <a:solidFill>
                  <a:schemeClr val="tx1"/>
                </a:solidFill>
                <a:latin typeface="+mn-lt"/>
                <a:ea typeface="Lato Light" panose="020F0502020204030203" pitchFamily="34" charset="0"/>
                <a:cs typeface="Lato Light" panose="020F0502020204030203" pitchFamily="34" charset="0"/>
              </a:rPr>
              <a:t>Level</a:t>
            </a:r>
            <a:r>
              <a:rPr lang="pt-BR" sz="4800" dirty="0">
                <a:solidFill>
                  <a:schemeClr val="tx1"/>
                </a:solidFill>
                <a:latin typeface="+mn-lt"/>
                <a:ea typeface="Lato Light" panose="020F0502020204030203" pitchFamily="34" charset="0"/>
                <a:cs typeface="Lato Light" panose="020F0502020204030203" pitchFamily="34" charset="0"/>
              </a:rPr>
              <a:t> 1), o download é imediato.</a:t>
            </a:r>
            <a:endParaRPr kumimoji="0" lang="pt-BR" sz="4800" i="0" u="none" strike="noStrike" cap="none" spc="0" normalizeH="0" baseline="54545" dirty="0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Lato Light" panose="020F0502020204030203" pitchFamily="34" charset="0"/>
              <a:cs typeface="Lato Light" panose="020F0502020204030203" pitchFamily="34" charset="0"/>
              <a:sym typeface="Open Sans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BB3CE235-2326-445F-A712-52132CADB5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5199" y="897142"/>
            <a:ext cx="5967539" cy="1085643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6851C7D4-9572-4E20-87F0-0F59BE9B11F3}"/>
              </a:ext>
            </a:extLst>
          </p:cNvPr>
          <p:cNvSpPr/>
          <p:nvPr/>
        </p:nvSpPr>
        <p:spPr>
          <a:xfrm>
            <a:off x="950913" y="5768802"/>
            <a:ext cx="14369639" cy="9951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8800" dirty="0">
                <a:solidFill>
                  <a:srgbClr val="000000"/>
                </a:solidFill>
                <a:latin typeface="+mn-lt"/>
              </a:rPr>
              <a:t>Landsat </a:t>
            </a:r>
            <a:r>
              <a:rPr lang="pt-BR" sz="8800" dirty="0" err="1">
                <a:solidFill>
                  <a:srgbClr val="000000"/>
                </a:solidFill>
                <a:latin typeface="+mn-lt"/>
              </a:rPr>
              <a:t>Collection</a:t>
            </a:r>
            <a:r>
              <a:rPr lang="pt-BR" sz="8800" dirty="0">
                <a:solidFill>
                  <a:srgbClr val="000000"/>
                </a:solidFill>
                <a:latin typeface="+mn-lt"/>
              </a:rPr>
              <a:t> 1 Level-2 (</a:t>
            </a:r>
            <a:r>
              <a:rPr lang="pt-BR" sz="8800" dirty="0" err="1">
                <a:solidFill>
                  <a:srgbClr val="000000"/>
                </a:solidFill>
                <a:latin typeface="+mn-lt"/>
              </a:rPr>
              <a:t>On-Demand</a:t>
            </a:r>
            <a:r>
              <a:rPr lang="pt-BR" sz="8800" dirty="0">
                <a:solidFill>
                  <a:srgbClr val="000000"/>
                </a:solidFill>
                <a:latin typeface="+mn-lt"/>
              </a:rPr>
              <a:t>)</a:t>
            </a:r>
            <a:endParaRPr lang="pt-BR" sz="8800" dirty="0">
              <a:latin typeface="+mn-lt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9D345C5A-8115-4BC9-84BC-5E7BAA18FCAD}"/>
              </a:ext>
            </a:extLst>
          </p:cNvPr>
          <p:cNvSpPr/>
          <p:nvPr/>
        </p:nvSpPr>
        <p:spPr>
          <a:xfrm>
            <a:off x="3145734" y="11522747"/>
            <a:ext cx="93394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600" dirty="0">
                <a:solidFill>
                  <a:schemeClr val="tx2"/>
                </a:solidFill>
                <a:latin typeface="+mn-lt"/>
              </a:rPr>
              <a:t>https://landsat.usgs.gov/landsat-surface-reflectance-data-products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939E53A3-4BF9-4C9A-A6EF-54856B133259}"/>
              </a:ext>
            </a:extLst>
          </p:cNvPr>
          <p:cNvSpPr/>
          <p:nvPr/>
        </p:nvSpPr>
        <p:spPr>
          <a:xfrm>
            <a:off x="1103313" y="1463860"/>
            <a:ext cx="9640887" cy="1579920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5" name="Shape 198">
            <a:extLst>
              <a:ext uri="{FF2B5EF4-FFF2-40B4-BE49-F238E27FC236}">
                <a16:creationId xmlns:a16="http://schemas.microsoft.com/office/drawing/2014/main" id="{AB5AC634-0014-480B-A082-C7C7C3740923}"/>
              </a:ext>
            </a:extLst>
          </p:cNvPr>
          <p:cNvSpPr/>
          <p:nvPr/>
        </p:nvSpPr>
        <p:spPr>
          <a:xfrm>
            <a:off x="1103313" y="1650610"/>
            <a:ext cx="9640887" cy="1206421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50800" tIns="50800" rIns="50800" bIns="50800" anchor="ctr">
            <a:spAutoFit/>
          </a:bodyPr>
          <a:lstStyle>
            <a:lvl1pPr>
              <a:lnSpc>
                <a:spcPct val="80000"/>
              </a:lnSpc>
              <a:defRPr sz="13000" baseline="0">
                <a:solidFill>
                  <a:srgbClr val="F0F0F0"/>
                </a:solidFill>
                <a:latin typeface="+mn-lt"/>
                <a:ea typeface="+mn-ea"/>
                <a:cs typeface="+mn-cs"/>
                <a:sym typeface="Open Sans Light"/>
              </a:defRPr>
            </a:lvl1pPr>
          </a:lstStyle>
          <a:p>
            <a:r>
              <a:rPr lang="pt-BR" sz="8800" dirty="0"/>
              <a:t>Seleção das Cenas</a:t>
            </a:r>
            <a:endParaRPr sz="8800" dirty="0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D9684A4A-8D5C-4D83-81A3-E3537160F4D5}"/>
              </a:ext>
            </a:extLst>
          </p:cNvPr>
          <p:cNvSpPr txBox="1"/>
          <p:nvPr/>
        </p:nvSpPr>
        <p:spPr>
          <a:xfrm>
            <a:off x="1046162" y="6701805"/>
            <a:ext cx="14274390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kumimoji="0" lang="pt-BR" sz="4800" i="0" u="none" strike="noStrike" cap="none" spc="0" normalizeH="0" baseline="54545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Lato Light" panose="020F0502020204030203" pitchFamily="34" charset="0"/>
                <a:cs typeface="Lato Light" panose="020F0502020204030203" pitchFamily="34" charset="0"/>
                <a:sym typeface="Open Sans"/>
              </a:rPr>
              <a:t>Se você não possui cadastro no Earth Explorer, use essa dica do Instrutor: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16D6A83A-2347-4EA0-876C-850D394C47A3}"/>
              </a:ext>
            </a:extLst>
          </p:cNvPr>
          <p:cNvSpPr txBox="1"/>
          <p:nvPr/>
        </p:nvSpPr>
        <p:spPr>
          <a:xfrm>
            <a:off x="1046162" y="7396749"/>
            <a:ext cx="13386665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pt-BR" sz="4800" u="sng" dirty="0">
                <a:solidFill>
                  <a:srgbClr val="0000FF"/>
                </a:solidFill>
                <a:latin typeface="+mn-lt"/>
                <a:ea typeface="Lato Light" panose="020F0502020204030203" pitchFamily="34" charset="0"/>
                <a:cs typeface="Lato Light" panose="020F0502020204030203" pitchFamily="34" charset="0"/>
              </a:rPr>
              <a:t>https://youtu.be/TE8ziv5-OLU </a:t>
            </a:r>
            <a:endParaRPr kumimoji="0" lang="pt-BR" sz="4800" i="0" u="sng" strike="noStrike" cap="none" spc="0" normalizeH="0" baseline="54545" dirty="0">
              <a:ln>
                <a:noFill/>
              </a:ln>
              <a:solidFill>
                <a:srgbClr val="0000FF"/>
              </a:solidFill>
              <a:effectLst/>
              <a:uFillTx/>
              <a:latin typeface="+mn-lt"/>
              <a:ea typeface="Lato Light" panose="020F0502020204030203" pitchFamily="34" charset="0"/>
              <a:cs typeface="Lato Light" panose="020F0502020204030203" pitchFamily="34" charset="0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175888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13</a:t>
            </a:fld>
            <a:endParaRPr/>
          </a:p>
        </p:txBody>
      </p:sp>
      <p:sp>
        <p:nvSpPr>
          <p:cNvPr id="200" name="Shape 200"/>
          <p:cNvSpPr/>
          <p:nvPr/>
        </p:nvSpPr>
        <p:spPr>
          <a:xfrm>
            <a:off x="1122110" y="11164607"/>
            <a:ext cx="21157202" cy="633942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numCol="1" anchor="ctr">
            <a:noAutofit/>
          </a:bodyPr>
          <a:lstStyle>
            <a:lvl1pPr>
              <a:defRPr sz="3000" b="1" cap="all" spc="299" baseline="0">
                <a:solidFill>
                  <a:srgbClr val="45485C"/>
                </a:solidFill>
              </a:defRPr>
            </a:lvl1pPr>
          </a:lstStyle>
          <a:p>
            <a:r>
              <a:rPr lang="pt-BR" sz="1800" dirty="0"/>
              <a:t>DICA: use o site </a:t>
            </a:r>
            <a:r>
              <a:rPr lang="pt-BR" sz="1800" dirty="0" err="1"/>
              <a:t>remote</a:t>
            </a:r>
            <a:r>
              <a:rPr lang="pt-BR" sz="1800" dirty="0"/>
              <a:t> pixel para localizar os identificadores </a:t>
            </a:r>
            <a:r>
              <a:rPr lang="pt-BR" sz="1800" dirty="0" err="1"/>
              <a:t>dAS</a:t>
            </a:r>
            <a:r>
              <a:rPr lang="pt-BR" sz="1800" dirty="0"/>
              <a:t> </a:t>
            </a:r>
            <a:r>
              <a:rPr lang="pt-BR" sz="1800" dirty="0" err="1"/>
              <a:t>cenaS</a:t>
            </a:r>
            <a:r>
              <a:rPr lang="pt-BR" sz="1800" dirty="0"/>
              <a:t> landsat</a:t>
            </a:r>
            <a:endParaRPr sz="1800" dirty="0">
              <a:cs typeface="Courier New" panose="02070309020205020404" pitchFamily="49" charset="0"/>
            </a:endParaRPr>
          </a:p>
        </p:txBody>
      </p:sp>
      <p:sp>
        <p:nvSpPr>
          <p:cNvPr id="20" name="Shape 206">
            <a:extLst>
              <a:ext uri="{FF2B5EF4-FFF2-40B4-BE49-F238E27FC236}">
                <a16:creationId xmlns:a16="http://schemas.microsoft.com/office/drawing/2014/main" id="{62724CB4-AFED-497F-8795-A447065722A0}"/>
              </a:ext>
            </a:extLst>
          </p:cNvPr>
          <p:cNvSpPr/>
          <p:nvPr/>
        </p:nvSpPr>
        <p:spPr>
          <a:xfrm>
            <a:off x="1103312" y="907953"/>
            <a:ext cx="7543767" cy="525672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numCol="1" anchor="ctr">
            <a:noAutofit/>
          </a:bodyPr>
          <a:lstStyle>
            <a:lvl1pPr>
              <a:defRPr sz="3000" b="1" cap="all" spc="299" baseline="0">
                <a:solidFill>
                  <a:srgbClr val="45485C"/>
                </a:solidFill>
              </a:defRPr>
            </a:lvl1pPr>
          </a:lstStyle>
          <a:p>
            <a:r>
              <a:rPr lang="pt-BR" dirty="0">
                <a:solidFill>
                  <a:schemeClr val="tx1"/>
                </a:solidFill>
              </a:rPr>
              <a:t>Procedimento passo a passo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49CCBC23-5501-49BA-8411-6B8974A9EFDE}"/>
              </a:ext>
            </a:extLst>
          </p:cNvPr>
          <p:cNvSpPr txBox="1"/>
          <p:nvPr/>
        </p:nvSpPr>
        <p:spPr>
          <a:xfrm>
            <a:off x="1103312" y="4799921"/>
            <a:ext cx="13851190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kumimoji="0" lang="pt-BR" sz="4800" i="0" u="none" strike="noStrike" cap="none" spc="0" normalizeH="0" baseline="54545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Lato Light" panose="020F0502020204030203" pitchFamily="34" charset="0"/>
                <a:cs typeface="Lato Light" panose="020F0502020204030203" pitchFamily="34" charset="0"/>
                <a:sym typeface="Open Sans"/>
              </a:rPr>
              <a:t>Em nosso estudo, precisamos de duas cenas Landsat-8 dos anos 2013 e 2017. Nosso principal critério é a aquisição de imagens com a menor cobertura de nuvens possível. Este é o identificador da cena de 2017.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9D345C5A-8115-4BC9-84BC-5E7BAA18FCAD}"/>
              </a:ext>
            </a:extLst>
          </p:cNvPr>
          <p:cNvSpPr/>
          <p:nvPr/>
        </p:nvSpPr>
        <p:spPr>
          <a:xfrm>
            <a:off x="14650376" y="11476624"/>
            <a:ext cx="72138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600" dirty="0">
                <a:solidFill>
                  <a:schemeClr val="tx2"/>
                </a:solidFill>
                <a:latin typeface="+mn-lt"/>
              </a:rPr>
              <a:t>https://remotepixel.ca/projects/satellitesearch.html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663EB2DA-077A-4589-AFC9-44299FE006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4502" y="4092646"/>
            <a:ext cx="7353048" cy="2287195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04359862-E740-44A2-BC64-B93B2296350E}"/>
              </a:ext>
            </a:extLst>
          </p:cNvPr>
          <p:cNvSpPr txBox="1"/>
          <p:nvPr/>
        </p:nvSpPr>
        <p:spPr>
          <a:xfrm>
            <a:off x="1046836" y="7155074"/>
            <a:ext cx="13851190" cy="207236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kumimoji="0" lang="pt-BR" sz="4800" i="0" u="none" strike="noStrike" cap="none" spc="0" normalizeH="0" baseline="54545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Lato Light" panose="020F0502020204030203" pitchFamily="34" charset="0"/>
                <a:cs typeface="Lato Light" panose="020F0502020204030203" pitchFamily="34" charset="0"/>
                <a:sym typeface="Open Sans"/>
              </a:rPr>
              <a:t>A cena de 2013 possui mais nuvens, porém, este período data o inicio da missão Landsat-8. Como a faixa pancromática não participa da correção atmosférica, se você precisa analisar uma data anterior a 2013, use os satélites Landsat-5 e Landsat-7.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2A9D0E1B-A0BB-46FD-A5E2-81FBD8CC24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4502" y="6979698"/>
            <a:ext cx="7324810" cy="2152134"/>
          </a:xfrm>
          <a:prstGeom prst="rect">
            <a:avLst/>
          </a:prstGeom>
        </p:spPr>
      </p:pic>
      <p:sp>
        <p:nvSpPr>
          <p:cNvPr id="11" name="Retângulo 10">
            <a:extLst>
              <a:ext uri="{FF2B5EF4-FFF2-40B4-BE49-F238E27FC236}">
                <a16:creationId xmlns:a16="http://schemas.microsoft.com/office/drawing/2014/main" id="{FBD17251-B15B-4A48-86EF-9E02EFF6C656}"/>
              </a:ext>
            </a:extLst>
          </p:cNvPr>
          <p:cNvSpPr/>
          <p:nvPr/>
        </p:nvSpPr>
        <p:spPr>
          <a:xfrm>
            <a:off x="1257300" y="10031809"/>
            <a:ext cx="8572500" cy="913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b="1" dirty="0">
                <a:solidFill>
                  <a:schemeClr val="tx2"/>
                </a:solidFill>
              </a:rPr>
              <a:t>LC08_L1TP_216065_20131014_20170429_01_T1</a:t>
            </a:r>
          </a:p>
          <a:p>
            <a:r>
              <a:rPr lang="pt-BR" sz="4000" b="1" dirty="0">
                <a:solidFill>
                  <a:schemeClr val="tx2"/>
                </a:solidFill>
              </a:rPr>
              <a:t>LC08_L1TP_216065_20171126_20171206_01_T1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92A9BDE9-FBB6-4E12-9EF5-CD768967BBD1}"/>
              </a:ext>
            </a:extLst>
          </p:cNvPr>
          <p:cNvSpPr/>
          <p:nvPr/>
        </p:nvSpPr>
        <p:spPr>
          <a:xfrm>
            <a:off x="1122110" y="9629775"/>
            <a:ext cx="21157202" cy="1095375"/>
          </a:xfrm>
          <a:prstGeom prst="rect">
            <a:avLst/>
          </a:prstGeom>
          <a:noFill/>
          <a:ln w="12700" cap="flat">
            <a:solidFill>
              <a:schemeClr val="accent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6" name="Chave Direita 15">
            <a:extLst>
              <a:ext uri="{FF2B5EF4-FFF2-40B4-BE49-F238E27FC236}">
                <a16:creationId xmlns:a16="http://schemas.microsoft.com/office/drawing/2014/main" id="{31E26086-DB24-426F-A681-965FF35AA185}"/>
              </a:ext>
            </a:extLst>
          </p:cNvPr>
          <p:cNvSpPr/>
          <p:nvPr/>
        </p:nvSpPr>
        <p:spPr>
          <a:xfrm>
            <a:off x="9086849" y="9892068"/>
            <a:ext cx="221195" cy="691923"/>
          </a:xfrm>
          <a:prstGeom prst="rightBrace">
            <a:avLst>
              <a:gd name="adj1" fmla="val 8333"/>
              <a:gd name="adj2" fmla="val 52753"/>
            </a:avLst>
          </a:prstGeom>
          <a:noFill/>
          <a:ln w="25400" cap="flat">
            <a:solidFill>
              <a:srgbClr val="3E587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51A77E47-E15A-4577-BC72-840A62C2DF7B}"/>
              </a:ext>
            </a:extLst>
          </p:cNvPr>
          <p:cNvSpPr txBox="1"/>
          <p:nvPr/>
        </p:nvSpPr>
        <p:spPr>
          <a:xfrm>
            <a:off x="9534070" y="10269856"/>
            <a:ext cx="10040264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kumimoji="0" lang="pt-BR" sz="4800" i="0" u="none" strike="noStrike" cap="none" spc="0" normalizeH="0" baseline="54545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Lato Light" panose="020F0502020204030203" pitchFamily="34" charset="0"/>
                <a:cs typeface="Lato Light" panose="020F0502020204030203" pitchFamily="34" charset="0"/>
                <a:sym typeface="Open Sans"/>
              </a:rPr>
              <a:t>Estes são os identificadores de cena que precisamos.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BC8D8393-A71B-4D5A-9B9D-58E0966989D7}"/>
              </a:ext>
            </a:extLst>
          </p:cNvPr>
          <p:cNvSpPr txBox="1"/>
          <p:nvPr/>
        </p:nvSpPr>
        <p:spPr>
          <a:xfrm>
            <a:off x="1103312" y="3941237"/>
            <a:ext cx="11412536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4800" b="1" i="0" u="none" strike="noStrike" cap="none" spc="0" normalizeH="0" baseline="54545" dirty="0">
                <a:ln>
                  <a:noFill/>
                </a:ln>
                <a:solidFill>
                  <a:schemeClr val="tx1"/>
                </a:solidFill>
                <a:effectLst/>
                <a:uFillTx/>
                <a:ea typeface="Lato Light" panose="020F0502020204030203" pitchFamily="34" charset="0"/>
                <a:cs typeface="Lato Light" panose="020F0502020204030203" pitchFamily="34" charset="0"/>
                <a:sym typeface="Open Sans"/>
              </a:rPr>
              <a:t>Exemplo da seleção de imagens para estudo temporal</a:t>
            </a:r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id="{9BB4DAFE-48D7-4F6D-A416-CFB3CAFC70C8}"/>
              </a:ext>
            </a:extLst>
          </p:cNvPr>
          <p:cNvSpPr/>
          <p:nvPr/>
        </p:nvSpPr>
        <p:spPr>
          <a:xfrm>
            <a:off x="1103313" y="1463860"/>
            <a:ext cx="9640887" cy="1579920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6" name="Shape 198">
            <a:extLst>
              <a:ext uri="{FF2B5EF4-FFF2-40B4-BE49-F238E27FC236}">
                <a16:creationId xmlns:a16="http://schemas.microsoft.com/office/drawing/2014/main" id="{B46625D2-40DC-4C6E-9676-3BD0DA87AE3C}"/>
              </a:ext>
            </a:extLst>
          </p:cNvPr>
          <p:cNvSpPr/>
          <p:nvPr/>
        </p:nvSpPr>
        <p:spPr>
          <a:xfrm>
            <a:off x="1103313" y="1650610"/>
            <a:ext cx="9640887" cy="1206421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50800" tIns="50800" rIns="50800" bIns="50800" anchor="ctr">
            <a:spAutoFit/>
          </a:bodyPr>
          <a:lstStyle>
            <a:lvl1pPr>
              <a:lnSpc>
                <a:spcPct val="80000"/>
              </a:lnSpc>
              <a:defRPr sz="13000" baseline="0">
                <a:solidFill>
                  <a:srgbClr val="F0F0F0"/>
                </a:solidFill>
                <a:latin typeface="+mn-lt"/>
                <a:ea typeface="+mn-ea"/>
                <a:cs typeface="+mn-cs"/>
                <a:sym typeface="Open Sans Light"/>
              </a:defRPr>
            </a:lvl1pPr>
          </a:lstStyle>
          <a:p>
            <a:r>
              <a:rPr lang="pt-BR" sz="8800" dirty="0"/>
              <a:t>Seleção das Cenas</a:t>
            </a:r>
            <a:endParaRPr sz="8800" dirty="0"/>
          </a:p>
        </p:txBody>
      </p:sp>
    </p:spTree>
    <p:extLst>
      <p:ext uri="{BB962C8B-B14F-4D97-AF65-F5344CB8AC3E}">
        <p14:creationId xmlns:p14="http://schemas.microsoft.com/office/powerpoint/2010/main" val="3804309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F445AEE9-F190-40D4-96B0-B5BC7BB94C35}"/>
              </a:ext>
            </a:extLst>
          </p:cNvPr>
          <p:cNvSpPr/>
          <p:nvPr/>
        </p:nvSpPr>
        <p:spPr>
          <a:xfrm>
            <a:off x="1103313" y="1463860"/>
            <a:ext cx="11088687" cy="1579920"/>
          </a:xfrm>
          <a:prstGeom prst="rect">
            <a:avLst/>
          </a:prstGeom>
          <a:solidFill>
            <a:schemeClr val="accent4">
              <a:lumMod val="5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96" name="Shape 19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14</a:t>
            </a:fld>
            <a:endParaRPr/>
          </a:p>
        </p:txBody>
      </p:sp>
      <p:sp>
        <p:nvSpPr>
          <p:cNvPr id="198" name="Shape 198"/>
          <p:cNvSpPr/>
          <p:nvPr/>
        </p:nvSpPr>
        <p:spPr>
          <a:xfrm>
            <a:off x="1103313" y="1650610"/>
            <a:ext cx="10917237" cy="1206421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50800" tIns="50800" rIns="50800" bIns="50800" anchor="ctr">
            <a:spAutoFit/>
          </a:bodyPr>
          <a:lstStyle>
            <a:lvl1pPr>
              <a:lnSpc>
                <a:spcPct val="80000"/>
              </a:lnSpc>
              <a:defRPr sz="13000" baseline="0">
                <a:solidFill>
                  <a:srgbClr val="F0F0F0"/>
                </a:solidFill>
                <a:latin typeface="+mn-lt"/>
                <a:ea typeface="+mn-ea"/>
                <a:cs typeface="+mn-cs"/>
                <a:sym typeface="Open Sans Light"/>
              </a:defRPr>
            </a:lvl1pPr>
          </a:lstStyle>
          <a:p>
            <a:r>
              <a:rPr lang="pt-BR" sz="8800" dirty="0"/>
              <a:t>Preparando o Pedido</a:t>
            </a:r>
            <a:endParaRPr sz="8800" dirty="0"/>
          </a:p>
        </p:txBody>
      </p:sp>
      <p:sp>
        <p:nvSpPr>
          <p:cNvPr id="200" name="Shape 200"/>
          <p:cNvSpPr/>
          <p:nvPr/>
        </p:nvSpPr>
        <p:spPr>
          <a:xfrm>
            <a:off x="1122110" y="11164607"/>
            <a:ext cx="21157202" cy="633942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numCol="1" anchor="ctr">
            <a:noAutofit/>
          </a:bodyPr>
          <a:lstStyle>
            <a:lvl1pPr>
              <a:defRPr sz="3000" b="1" cap="all" spc="299" baseline="0">
                <a:solidFill>
                  <a:srgbClr val="45485C"/>
                </a:solidFill>
              </a:defRPr>
            </a:lvl1pPr>
          </a:lstStyle>
          <a:p>
            <a:r>
              <a:rPr lang="pt-BR" sz="1800" dirty="0"/>
              <a:t>DICA: O </a:t>
            </a:r>
            <a:r>
              <a:rPr lang="pt-BR" sz="1800" dirty="0" err="1"/>
              <a:t>Espa</a:t>
            </a:r>
            <a:r>
              <a:rPr lang="pt-BR" sz="1800" dirty="0"/>
              <a:t> só pode ser acessado por usuários cadastrados, porém, ele utiliza o mesmo </a:t>
            </a:r>
            <a:r>
              <a:rPr lang="pt-BR" sz="1800" dirty="0" err="1"/>
              <a:t>login</a:t>
            </a:r>
            <a:r>
              <a:rPr lang="pt-BR" sz="1800" dirty="0"/>
              <a:t>/senha do site Earth </a:t>
            </a:r>
            <a:r>
              <a:rPr lang="pt-BR" sz="1800" dirty="0" err="1"/>
              <a:t>explorer</a:t>
            </a:r>
            <a:r>
              <a:rPr lang="pt-BR" sz="1800" dirty="0"/>
              <a:t>.</a:t>
            </a:r>
            <a:endParaRPr sz="1800" dirty="0">
              <a:cs typeface="Courier New" panose="02070309020205020404" pitchFamily="49" charset="0"/>
            </a:endParaRPr>
          </a:p>
        </p:txBody>
      </p:sp>
      <p:sp>
        <p:nvSpPr>
          <p:cNvPr id="20" name="Shape 206">
            <a:extLst>
              <a:ext uri="{FF2B5EF4-FFF2-40B4-BE49-F238E27FC236}">
                <a16:creationId xmlns:a16="http://schemas.microsoft.com/office/drawing/2014/main" id="{62724CB4-AFED-497F-8795-A447065722A0}"/>
              </a:ext>
            </a:extLst>
          </p:cNvPr>
          <p:cNvSpPr/>
          <p:nvPr/>
        </p:nvSpPr>
        <p:spPr>
          <a:xfrm>
            <a:off x="1103312" y="907953"/>
            <a:ext cx="7543767" cy="525672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numCol="1" anchor="ctr">
            <a:noAutofit/>
          </a:bodyPr>
          <a:lstStyle>
            <a:lvl1pPr>
              <a:defRPr sz="3000" b="1" cap="all" spc="299" baseline="0">
                <a:solidFill>
                  <a:srgbClr val="45485C"/>
                </a:solidFill>
              </a:defRPr>
            </a:lvl1pPr>
          </a:lstStyle>
          <a:p>
            <a:r>
              <a:rPr lang="pt-BR" dirty="0">
                <a:solidFill>
                  <a:schemeClr val="tx1"/>
                </a:solidFill>
              </a:rPr>
              <a:t>Procedimento passo a passo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49CCBC23-5501-49BA-8411-6B8974A9EFDE}"/>
              </a:ext>
            </a:extLst>
          </p:cNvPr>
          <p:cNvSpPr txBox="1"/>
          <p:nvPr/>
        </p:nvSpPr>
        <p:spPr>
          <a:xfrm>
            <a:off x="1122110" y="5066214"/>
            <a:ext cx="13485454" cy="551946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pt-BR" sz="4800" dirty="0">
                <a:solidFill>
                  <a:schemeClr val="tx1"/>
                </a:solidFill>
                <a:latin typeface="+mn-lt"/>
                <a:ea typeface="Lato Light" panose="020F0502020204030203" pitchFamily="34" charset="0"/>
                <a:cs typeface="Lato Light" panose="020F0502020204030203" pitchFamily="34" charset="0"/>
              </a:rPr>
              <a:t>A pesquisa</a:t>
            </a:r>
            <a:r>
              <a:rPr kumimoji="0" lang="pt-BR" sz="4800" i="0" u="none" strike="noStrike" cap="none" spc="0" normalizeH="0" baseline="54545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Lato Light" panose="020F0502020204030203" pitchFamily="34" charset="0"/>
                <a:cs typeface="Lato Light" panose="020F0502020204030203" pitchFamily="34" charset="0"/>
                <a:sym typeface="Open Sans"/>
              </a:rPr>
              <a:t> no site Earth Explorer possui a sua importância para o trabalho seguinte: a construção de uma </a:t>
            </a:r>
            <a:r>
              <a:rPr kumimoji="0" lang="pt-BR" sz="4800" b="1" i="0" u="none" strike="noStrike" cap="none" spc="0" normalizeH="0" baseline="54545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Lato Light" panose="020F0502020204030203" pitchFamily="34" charset="0"/>
                <a:cs typeface="Lato Light" panose="020F0502020204030203" pitchFamily="34" charset="0"/>
                <a:sym typeface="Open Sans"/>
              </a:rPr>
              <a:t>lista de cenas</a:t>
            </a:r>
            <a:r>
              <a:rPr kumimoji="0" lang="pt-BR" sz="4800" i="0" u="none" strike="noStrike" cap="none" spc="0" normalizeH="0" baseline="54545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Lato Light" panose="020F0502020204030203" pitchFamily="34" charset="0"/>
                <a:cs typeface="Lato Light" panose="020F0502020204030203" pitchFamily="34" charset="0"/>
                <a:sym typeface="Open Sans"/>
              </a:rPr>
              <a:t>. Independente da quantidade de imagens solicitadas, para liberar o download, o site ESPA exige uma listagem de identificadores armazenado no formato de texto.</a:t>
            </a:r>
          </a:p>
          <a:p>
            <a:endParaRPr lang="pt-BR" sz="4800" dirty="0">
              <a:solidFill>
                <a:schemeClr val="tx1"/>
              </a:solidFill>
              <a:latin typeface="+mn-lt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r>
              <a:rPr kumimoji="0" lang="pt-BR" sz="4800" i="0" u="none" strike="noStrike" cap="none" spc="0" normalizeH="0" baseline="54545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Lato Light" panose="020F0502020204030203" pitchFamily="34" charset="0"/>
                <a:cs typeface="Lato Light" panose="020F0502020204030203" pitchFamily="34" charset="0"/>
                <a:sym typeface="Open Sans"/>
              </a:rPr>
              <a:t>Assim, vamos preparar um arquivo para atender a exigência do portal. No Windows, abra o </a:t>
            </a:r>
            <a:r>
              <a:rPr kumimoji="0" lang="pt-BR" sz="4800" b="1" i="0" u="none" strike="noStrike" cap="none" spc="0" normalizeH="0" baseline="54545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Lato Light" panose="020F0502020204030203" pitchFamily="34" charset="0"/>
                <a:cs typeface="Lato Light" panose="020F0502020204030203" pitchFamily="34" charset="0"/>
                <a:sym typeface="Open Sans"/>
              </a:rPr>
              <a:t>Bloco de Notas</a:t>
            </a:r>
            <a:r>
              <a:rPr kumimoji="0" lang="pt-BR" sz="4800" i="0" u="none" strike="noStrike" cap="none" spc="0" normalizeH="0" baseline="54545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Lato Light" panose="020F0502020204030203" pitchFamily="34" charset="0"/>
                <a:cs typeface="Lato Light" panose="020F0502020204030203" pitchFamily="34" charset="0"/>
                <a:sym typeface="Open Sans"/>
              </a:rPr>
              <a:t> e cole todos os indicadores de cena conforme demonstrado na imagem ao lado.</a:t>
            </a:r>
          </a:p>
          <a:p>
            <a:endParaRPr lang="pt-BR" sz="4800" dirty="0">
              <a:solidFill>
                <a:schemeClr val="tx1"/>
              </a:solidFill>
              <a:latin typeface="+mn-lt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r>
              <a:rPr kumimoji="0" lang="pt-BR" sz="4800" i="0" u="none" strike="noStrike" cap="none" spc="0" normalizeH="0" baseline="54545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Lato Light" panose="020F0502020204030203" pitchFamily="34" charset="0"/>
                <a:cs typeface="Lato Light" panose="020F0502020204030203" pitchFamily="34" charset="0"/>
                <a:sym typeface="Open Sans"/>
              </a:rPr>
              <a:t>Salve o arquivo como </a:t>
            </a:r>
            <a:r>
              <a:rPr kumimoji="0" lang="pt-BR" sz="4800" b="1" i="0" u="none" strike="noStrike" cap="none" spc="0" normalizeH="0" baseline="54545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Lato Light" panose="020F0502020204030203" pitchFamily="34" charset="0"/>
                <a:cs typeface="Lato Light" panose="020F0502020204030203" pitchFamily="34" charset="0"/>
                <a:sym typeface="Open Sans"/>
              </a:rPr>
              <a:t>lista.txt</a:t>
            </a:r>
            <a:r>
              <a:rPr kumimoji="0" lang="pt-BR" sz="4800" i="0" u="none" strike="noStrike" cap="none" spc="0" normalizeH="0" baseline="54545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Lato Light" panose="020F0502020204030203" pitchFamily="34" charset="0"/>
                <a:cs typeface="Lato Light" panose="020F0502020204030203" pitchFamily="34" charset="0"/>
                <a:sym typeface="Open Sans"/>
              </a:rPr>
              <a:t> (pode ser um único identificador ou podem ser mil identificadores armazenados em sequ</a:t>
            </a:r>
            <a:r>
              <a:rPr lang="pt-BR" sz="4800" dirty="0">
                <a:solidFill>
                  <a:schemeClr val="tx1"/>
                </a:solidFill>
                <a:latin typeface="+mn-lt"/>
                <a:ea typeface="Lato Light" panose="020F0502020204030203" pitchFamily="34" charset="0"/>
                <a:cs typeface="Lato Light" panose="020F0502020204030203" pitchFamily="34" charset="0"/>
              </a:rPr>
              <a:t>ência no documento).</a:t>
            </a:r>
            <a:endParaRPr kumimoji="0" lang="pt-BR" sz="4800" i="0" u="none" strike="noStrike" cap="none" spc="0" normalizeH="0" baseline="54545" dirty="0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Lato Light" panose="020F0502020204030203" pitchFamily="34" charset="0"/>
              <a:cs typeface="Lato Light" panose="020F0502020204030203" pitchFamily="34" charset="0"/>
              <a:sym typeface="Open Sans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8BAD73B6-6DAE-496C-B5B4-6C8AD1F87F7B}"/>
              </a:ext>
            </a:extLst>
          </p:cNvPr>
          <p:cNvSpPr txBox="1"/>
          <p:nvPr/>
        </p:nvSpPr>
        <p:spPr>
          <a:xfrm>
            <a:off x="1103312" y="3823999"/>
            <a:ext cx="8673126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4800" b="1" i="0" u="none" strike="noStrike" cap="none" spc="0" normalizeH="0" baseline="54545" dirty="0">
                <a:ln>
                  <a:noFill/>
                </a:ln>
                <a:solidFill>
                  <a:schemeClr val="tx1"/>
                </a:solidFill>
                <a:effectLst/>
                <a:uFillTx/>
                <a:ea typeface="Lato Light" panose="020F0502020204030203" pitchFamily="34" charset="0"/>
                <a:cs typeface="Lato Light" panose="020F0502020204030203" pitchFamily="34" charset="0"/>
                <a:sym typeface="Open Sans"/>
              </a:rPr>
              <a:t>Construção de uma lista para o site ESPA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E63CF2E6-4F6C-4BB2-AED8-B1C0EC3845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7564" y="3436884"/>
            <a:ext cx="9414486" cy="7727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671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F445AEE9-F190-40D4-96B0-B5BC7BB94C35}"/>
              </a:ext>
            </a:extLst>
          </p:cNvPr>
          <p:cNvSpPr/>
          <p:nvPr/>
        </p:nvSpPr>
        <p:spPr>
          <a:xfrm>
            <a:off x="1103313" y="1463860"/>
            <a:ext cx="11088687" cy="1579920"/>
          </a:xfrm>
          <a:prstGeom prst="rect">
            <a:avLst/>
          </a:prstGeom>
          <a:solidFill>
            <a:schemeClr val="accent4">
              <a:lumMod val="5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96" name="Shape 19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15</a:t>
            </a:fld>
            <a:endParaRPr/>
          </a:p>
        </p:txBody>
      </p:sp>
      <p:sp>
        <p:nvSpPr>
          <p:cNvPr id="198" name="Shape 198"/>
          <p:cNvSpPr/>
          <p:nvPr/>
        </p:nvSpPr>
        <p:spPr>
          <a:xfrm>
            <a:off x="1103313" y="1650610"/>
            <a:ext cx="10917237" cy="1206421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50800" tIns="50800" rIns="50800" bIns="50800" anchor="ctr">
            <a:spAutoFit/>
          </a:bodyPr>
          <a:lstStyle>
            <a:lvl1pPr>
              <a:lnSpc>
                <a:spcPct val="80000"/>
              </a:lnSpc>
              <a:defRPr sz="13000" baseline="0">
                <a:solidFill>
                  <a:srgbClr val="F0F0F0"/>
                </a:solidFill>
                <a:latin typeface="+mn-lt"/>
                <a:ea typeface="+mn-ea"/>
                <a:cs typeface="+mn-cs"/>
                <a:sym typeface="Open Sans Light"/>
              </a:defRPr>
            </a:lvl1pPr>
          </a:lstStyle>
          <a:p>
            <a:r>
              <a:rPr lang="pt-BR" sz="8800" dirty="0"/>
              <a:t>Preparando o Pedido</a:t>
            </a:r>
            <a:endParaRPr sz="8800" dirty="0"/>
          </a:p>
        </p:txBody>
      </p:sp>
      <p:sp>
        <p:nvSpPr>
          <p:cNvPr id="200" name="Shape 200"/>
          <p:cNvSpPr/>
          <p:nvPr/>
        </p:nvSpPr>
        <p:spPr>
          <a:xfrm>
            <a:off x="1122110" y="11164607"/>
            <a:ext cx="21157202" cy="633942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numCol="1" anchor="ctr">
            <a:noAutofit/>
          </a:bodyPr>
          <a:lstStyle>
            <a:lvl1pPr>
              <a:defRPr sz="3000" b="1" cap="all" spc="299" baseline="0">
                <a:solidFill>
                  <a:srgbClr val="45485C"/>
                </a:solidFill>
              </a:defRPr>
            </a:lvl1pPr>
          </a:lstStyle>
          <a:p>
            <a:r>
              <a:rPr lang="pt-BR" sz="1800" dirty="0"/>
              <a:t>Dica: use o cadastro do Earth </a:t>
            </a:r>
            <a:r>
              <a:rPr lang="pt-BR" sz="1800" dirty="0" err="1"/>
              <a:t>explorer</a:t>
            </a:r>
            <a:r>
              <a:rPr lang="pt-BR" sz="1800" dirty="0"/>
              <a:t> para acessar o portal </a:t>
            </a:r>
            <a:r>
              <a:rPr lang="pt-BR" sz="1800" dirty="0" err="1"/>
              <a:t>espa</a:t>
            </a:r>
            <a:r>
              <a:rPr lang="pt-BR" sz="1800" dirty="0"/>
              <a:t>. Passo a passo para o cadastro aqui: </a:t>
            </a:r>
            <a:endParaRPr sz="1800" dirty="0">
              <a:cs typeface="Courier New" panose="02070309020205020404" pitchFamily="49" charset="0"/>
            </a:endParaRPr>
          </a:p>
        </p:txBody>
      </p:sp>
      <p:sp>
        <p:nvSpPr>
          <p:cNvPr id="20" name="Shape 206">
            <a:extLst>
              <a:ext uri="{FF2B5EF4-FFF2-40B4-BE49-F238E27FC236}">
                <a16:creationId xmlns:a16="http://schemas.microsoft.com/office/drawing/2014/main" id="{62724CB4-AFED-497F-8795-A447065722A0}"/>
              </a:ext>
            </a:extLst>
          </p:cNvPr>
          <p:cNvSpPr/>
          <p:nvPr/>
        </p:nvSpPr>
        <p:spPr>
          <a:xfrm>
            <a:off x="1103312" y="907953"/>
            <a:ext cx="7543767" cy="525672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numCol="1" anchor="ctr">
            <a:noAutofit/>
          </a:bodyPr>
          <a:lstStyle>
            <a:lvl1pPr>
              <a:defRPr sz="3000" b="1" cap="all" spc="299" baseline="0">
                <a:solidFill>
                  <a:srgbClr val="45485C"/>
                </a:solidFill>
              </a:defRPr>
            </a:lvl1pPr>
          </a:lstStyle>
          <a:p>
            <a:r>
              <a:rPr lang="pt-BR" dirty="0">
                <a:solidFill>
                  <a:schemeClr val="tx1"/>
                </a:solidFill>
              </a:rPr>
              <a:t>Procedimento passo a passo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49CCBC23-5501-49BA-8411-6B8974A9EFDE}"/>
              </a:ext>
            </a:extLst>
          </p:cNvPr>
          <p:cNvSpPr txBox="1"/>
          <p:nvPr/>
        </p:nvSpPr>
        <p:spPr>
          <a:xfrm>
            <a:off x="1103312" y="5368548"/>
            <a:ext cx="13485454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pt-BR" sz="4800" dirty="0">
                <a:solidFill>
                  <a:schemeClr val="tx1"/>
                </a:solidFill>
                <a:latin typeface="+mn-lt"/>
                <a:ea typeface="Lato Light" panose="020F0502020204030203" pitchFamily="34" charset="0"/>
                <a:cs typeface="Lato Light" panose="020F0502020204030203" pitchFamily="34" charset="0"/>
              </a:rPr>
              <a:t>Visite o ESPA clicando no link abaixo:</a:t>
            </a:r>
            <a:endParaRPr kumimoji="0" lang="pt-BR" sz="4800" i="0" u="none" strike="noStrike" cap="none" spc="0" normalizeH="0" baseline="54545" dirty="0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Lato Light" panose="020F0502020204030203" pitchFamily="34" charset="0"/>
              <a:cs typeface="Lato Light" panose="020F0502020204030203" pitchFamily="34" charset="0"/>
              <a:sym typeface="Open Sans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8BAD73B6-6DAE-496C-B5B4-6C8AD1F87F7B}"/>
              </a:ext>
            </a:extLst>
          </p:cNvPr>
          <p:cNvSpPr txBox="1"/>
          <p:nvPr/>
        </p:nvSpPr>
        <p:spPr>
          <a:xfrm>
            <a:off x="1103312" y="3823999"/>
            <a:ext cx="8673126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4800" b="1" i="0" u="none" strike="noStrike" cap="none" spc="0" normalizeH="0" baseline="54545" dirty="0">
                <a:ln>
                  <a:noFill/>
                </a:ln>
                <a:solidFill>
                  <a:schemeClr val="tx1"/>
                </a:solidFill>
                <a:effectLst/>
                <a:uFillTx/>
                <a:ea typeface="Lato Light" panose="020F0502020204030203" pitchFamily="34" charset="0"/>
                <a:cs typeface="Lato Light" panose="020F0502020204030203" pitchFamily="34" charset="0"/>
                <a:sym typeface="Open Sans"/>
              </a:rPr>
              <a:t>Envio de uma lista para o site ESPA</a:t>
            </a:r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0B2CED20-B971-4D9A-9DB0-02CB56BA0DCC}"/>
              </a:ext>
            </a:extLst>
          </p:cNvPr>
          <p:cNvSpPr/>
          <p:nvPr/>
        </p:nvSpPr>
        <p:spPr>
          <a:xfrm>
            <a:off x="950913" y="6521974"/>
            <a:ext cx="8396850" cy="9951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8800" dirty="0">
                <a:solidFill>
                  <a:srgbClr val="000000"/>
                </a:solidFill>
                <a:latin typeface="+mn-lt"/>
              </a:rPr>
              <a:t>https://espa.cr.usgs.gov/</a:t>
            </a:r>
            <a:endParaRPr lang="pt-BR" sz="8800" dirty="0">
              <a:latin typeface="+mn-lt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852AB9D4-6682-4169-909B-C8B73C71DF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7604" y="1433625"/>
            <a:ext cx="9741708" cy="9580687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</p:pic>
      <p:sp>
        <p:nvSpPr>
          <p:cNvPr id="22" name="CaixaDeTexto 21">
            <a:extLst>
              <a:ext uri="{FF2B5EF4-FFF2-40B4-BE49-F238E27FC236}">
                <a16:creationId xmlns:a16="http://schemas.microsoft.com/office/drawing/2014/main" id="{A62EBEDB-09BA-41B6-A656-6C98ACAA844D}"/>
              </a:ext>
            </a:extLst>
          </p:cNvPr>
          <p:cNvSpPr txBox="1"/>
          <p:nvPr/>
        </p:nvSpPr>
        <p:spPr>
          <a:xfrm>
            <a:off x="1103313" y="7861857"/>
            <a:ext cx="11088687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pt-BR" sz="4800" dirty="0">
                <a:solidFill>
                  <a:schemeClr val="tx1"/>
                </a:solidFill>
                <a:latin typeface="+mn-lt"/>
                <a:ea typeface="Lato Light" panose="020F0502020204030203" pitchFamily="34" charset="0"/>
                <a:cs typeface="Lato Light" panose="020F0502020204030203" pitchFamily="34" charset="0"/>
              </a:rPr>
              <a:t>Para iniciar o pedido, clique em </a:t>
            </a:r>
            <a:r>
              <a:rPr lang="pt-BR" sz="4800" b="1" dirty="0" err="1">
                <a:solidFill>
                  <a:schemeClr val="tx1"/>
                </a:solidFill>
                <a:latin typeface="+mn-lt"/>
                <a:ea typeface="Lato Light" panose="020F0502020204030203" pitchFamily="34" charset="0"/>
                <a:cs typeface="Lato Light" panose="020F0502020204030203" pitchFamily="34" charset="0"/>
              </a:rPr>
              <a:t>Order</a:t>
            </a:r>
            <a:r>
              <a:rPr lang="pt-BR" sz="4800" b="1" dirty="0">
                <a:solidFill>
                  <a:schemeClr val="tx1"/>
                </a:solidFill>
                <a:latin typeface="+mn-lt"/>
                <a:ea typeface="Lato Light" panose="020F0502020204030203" pitchFamily="34" charset="0"/>
                <a:cs typeface="Lato Light" panose="020F0502020204030203" pitchFamily="34" charset="0"/>
              </a:rPr>
              <a:t> Data</a:t>
            </a:r>
            <a:r>
              <a:rPr lang="pt-BR" sz="4800" dirty="0">
                <a:solidFill>
                  <a:schemeClr val="tx1"/>
                </a:solidFill>
                <a:latin typeface="+mn-lt"/>
                <a:ea typeface="Lato Light" panose="020F0502020204030203" pitchFamily="34" charset="0"/>
                <a:cs typeface="Lato Light" panose="020F0502020204030203" pitchFamily="34" charset="0"/>
              </a:rPr>
              <a:t>. Seu e-mail deve aparecer no topo superior da janela. Isso indica que o ESPA irá reconhecer o seu cadastro do site Earth Explorer.</a:t>
            </a:r>
            <a:endParaRPr kumimoji="0" lang="pt-BR" sz="4800" i="0" u="none" strike="noStrike" cap="none" spc="0" normalizeH="0" baseline="54545" dirty="0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Lato Light" panose="020F0502020204030203" pitchFamily="34" charset="0"/>
              <a:cs typeface="Lato Light" panose="020F0502020204030203" pitchFamily="34" charset="0"/>
              <a:sym typeface="Open Sans"/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F5E28663-63D4-4444-B2B2-042EA8BCEBAD}"/>
              </a:ext>
            </a:extLst>
          </p:cNvPr>
          <p:cNvSpPr/>
          <p:nvPr/>
        </p:nvSpPr>
        <p:spPr>
          <a:xfrm>
            <a:off x="12669012" y="10196907"/>
            <a:ext cx="3105150" cy="833677"/>
          </a:xfrm>
          <a:prstGeom prst="rect">
            <a:avLst/>
          </a:prstGeom>
          <a:noFill/>
          <a:ln w="76200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0B160F3B-5BB3-49E4-81DA-5691084DC9C9}"/>
              </a:ext>
            </a:extLst>
          </p:cNvPr>
          <p:cNvSpPr/>
          <p:nvPr/>
        </p:nvSpPr>
        <p:spPr>
          <a:xfrm>
            <a:off x="12474508" y="2494249"/>
            <a:ext cx="4933950" cy="595035"/>
          </a:xfrm>
          <a:prstGeom prst="rect">
            <a:avLst/>
          </a:prstGeom>
          <a:noFill/>
          <a:ln w="76200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E5812295-FC9F-417A-9A6B-CCCFB2C3E932}"/>
              </a:ext>
            </a:extLst>
          </p:cNvPr>
          <p:cNvSpPr txBox="1"/>
          <p:nvPr/>
        </p:nvSpPr>
        <p:spPr>
          <a:xfrm>
            <a:off x="18461673" y="11472792"/>
            <a:ext cx="3350577" cy="38985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pt-BR" sz="2800" u="sng" dirty="0">
                <a:solidFill>
                  <a:srgbClr val="0000FF"/>
                </a:solidFill>
                <a:latin typeface="+mn-lt"/>
                <a:ea typeface="Lato Light" panose="020F0502020204030203" pitchFamily="34" charset="0"/>
                <a:cs typeface="Lato Light" panose="020F0502020204030203" pitchFamily="34" charset="0"/>
              </a:rPr>
              <a:t>https://youtu.be/TE8ziv5-OLU </a:t>
            </a:r>
            <a:endParaRPr kumimoji="0" lang="pt-BR" sz="2800" i="0" u="sng" strike="noStrike" cap="none" spc="0" normalizeH="0" baseline="54545" dirty="0">
              <a:ln>
                <a:noFill/>
              </a:ln>
              <a:solidFill>
                <a:srgbClr val="0000FF"/>
              </a:solidFill>
              <a:effectLst/>
              <a:uFillTx/>
              <a:latin typeface="+mn-lt"/>
              <a:ea typeface="Lato Light" panose="020F0502020204030203" pitchFamily="34" charset="0"/>
              <a:cs typeface="Lato Light" panose="020F0502020204030203" pitchFamily="34" charset="0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653966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F445AEE9-F190-40D4-96B0-B5BC7BB94C35}"/>
              </a:ext>
            </a:extLst>
          </p:cNvPr>
          <p:cNvSpPr/>
          <p:nvPr/>
        </p:nvSpPr>
        <p:spPr>
          <a:xfrm>
            <a:off x="1103313" y="1463860"/>
            <a:ext cx="11088687" cy="1579920"/>
          </a:xfrm>
          <a:prstGeom prst="rect">
            <a:avLst/>
          </a:prstGeom>
          <a:solidFill>
            <a:schemeClr val="accent4">
              <a:lumMod val="5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96" name="Shape 19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16</a:t>
            </a:fld>
            <a:endParaRPr/>
          </a:p>
        </p:txBody>
      </p:sp>
      <p:sp>
        <p:nvSpPr>
          <p:cNvPr id="198" name="Shape 198"/>
          <p:cNvSpPr/>
          <p:nvPr/>
        </p:nvSpPr>
        <p:spPr>
          <a:xfrm>
            <a:off x="1103313" y="1650610"/>
            <a:ext cx="10917237" cy="1206421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50800" tIns="50800" rIns="50800" bIns="50800" anchor="ctr">
            <a:spAutoFit/>
          </a:bodyPr>
          <a:lstStyle>
            <a:lvl1pPr>
              <a:lnSpc>
                <a:spcPct val="80000"/>
              </a:lnSpc>
              <a:defRPr sz="13000" baseline="0">
                <a:solidFill>
                  <a:srgbClr val="F0F0F0"/>
                </a:solidFill>
                <a:latin typeface="+mn-lt"/>
                <a:ea typeface="+mn-ea"/>
                <a:cs typeface="+mn-cs"/>
                <a:sym typeface="Open Sans Light"/>
              </a:defRPr>
            </a:lvl1pPr>
          </a:lstStyle>
          <a:p>
            <a:r>
              <a:rPr lang="pt-BR" sz="8800" dirty="0"/>
              <a:t>Preparando o Pedido</a:t>
            </a:r>
            <a:endParaRPr sz="8800" dirty="0"/>
          </a:p>
        </p:txBody>
      </p:sp>
      <p:sp>
        <p:nvSpPr>
          <p:cNvPr id="200" name="Shape 200"/>
          <p:cNvSpPr/>
          <p:nvPr/>
        </p:nvSpPr>
        <p:spPr>
          <a:xfrm>
            <a:off x="1122110" y="11164607"/>
            <a:ext cx="21942678" cy="633942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numCol="1" anchor="ctr">
            <a:noAutofit/>
          </a:bodyPr>
          <a:lstStyle>
            <a:lvl1pPr>
              <a:defRPr sz="3000" b="1" cap="all" spc="299" baseline="0">
                <a:solidFill>
                  <a:srgbClr val="45485C"/>
                </a:solidFill>
              </a:defRPr>
            </a:lvl1pPr>
          </a:lstStyle>
          <a:p>
            <a:r>
              <a:rPr lang="pt-BR" sz="1800" dirty="0"/>
              <a:t>DICA: a seleção do instrutor (cenas originais, toa, </a:t>
            </a:r>
            <a:r>
              <a:rPr lang="pt-BR" sz="1800" dirty="0" err="1"/>
              <a:t>sR</a:t>
            </a:r>
            <a:r>
              <a:rPr lang="pt-BR" sz="1800" dirty="0"/>
              <a:t>, </a:t>
            </a:r>
            <a:r>
              <a:rPr lang="pt-BR" sz="1800" dirty="0" err="1"/>
              <a:t>ndvi</a:t>
            </a:r>
            <a:r>
              <a:rPr lang="pt-BR" sz="1800" dirty="0"/>
              <a:t>, </a:t>
            </a:r>
            <a:r>
              <a:rPr lang="pt-BR" sz="1800" dirty="0" err="1"/>
              <a:t>savi</a:t>
            </a:r>
            <a:r>
              <a:rPr lang="pt-BR" sz="1800" dirty="0"/>
              <a:t> e </a:t>
            </a:r>
            <a:r>
              <a:rPr lang="pt-BR" sz="1800" dirty="0" err="1"/>
              <a:t>evi</a:t>
            </a:r>
            <a:r>
              <a:rPr lang="pt-BR" sz="1800" dirty="0"/>
              <a:t>) </a:t>
            </a:r>
            <a:r>
              <a:rPr lang="pt-BR" sz="1800" dirty="0" err="1"/>
              <a:t>gerOU</a:t>
            </a:r>
            <a:r>
              <a:rPr lang="pt-BR" sz="1800" dirty="0"/>
              <a:t> DOIS </a:t>
            </a:r>
            <a:r>
              <a:rPr lang="pt-BR" sz="1800" dirty="0" err="1"/>
              <a:t>arquivoS</a:t>
            </a:r>
            <a:r>
              <a:rPr lang="pt-BR" sz="1800" dirty="0"/>
              <a:t> com 2gb CADA para baixar.</a:t>
            </a:r>
            <a:endParaRPr sz="1800" dirty="0">
              <a:cs typeface="Courier New" panose="02070309020205020404" pitchFamily="49" charset="0"/>
            </a:endParaRPr>
          </a:p>
        </p:txBody>
      </p:sp>
      <p:sp>
        <p:nvSpPr>
          <p:cNvPr id="20" name="Shape 206">
            <a:extLst>
              <a:ext uri="{FF2B5EF4-FFF2-40B4-BE49-F238E27FC236}">
                <a16:creationId xmlns:a16="http://schemas.microsoft.com/office/drawing/2014/main" id="{62724CB4-AFED-497F-8795-A447065722A0}"/>
              </a:ext>
            </a:extLst>
          </p:cNvPr>
          <p:cNvSpPr/>
          <p:nvPr/>
        </p:nvSpPr>
        <p:spPr>
          <a:xfrm>
            <a:off x="1103312" y="907953"/>
            <a:ext cx="7543767" cy="525672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numCol="1" anchor="ctr">
            <a:noAutofit/>
          </a:bodyPr>
          <a:lstStyle>
            <a:lvl1pPr>
              <a:defRPr sz="3000" b="1" cap="all" spc="299" baseline="0">
                <a:solidFill>
                  <a:srgbClr val="45485C"/>
                </a:solidFill>
              </a:defRPr>
            </a:lvl1pPr>
          </a:lstStyle>
          <a:p>
            <a:r>
              <a:rPr lang="pt-BR" dirty="0">
                <a:solidFill>
                  <a:schemeClr val="tx1"/>
                </a:solidFill>
              </a:rPr>
              <a:t>Procedimento passo a passo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8BAD73B6-6DAE-496C-B5B4-6C8AD1F87F7B}"/>
              </a:ext>
            </a:extLst>
          </p:cNvPr>
          <p:cNvSpPr txBox="1"/>
          <p:nvPr/>
        </p:nvSpPr>
        <p:spPr>
          <a:xfrm>
            <a:off x="1103312" y="3823999"/>
            <a:ext cx="8673126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4800" b="1" i="0" u="none" strike="noStrike" cap="none" spc="0" normalizeH="0" baseline="54545" dirty="0">
                <a:ln>
                  <a:noFill/>
                </a:ln>
                <a:solidFill>
                  <a:schemeClr val="tx1"/>
                </a:solidFill>
                <a:effectLst/>
                <a:uFillTx/>
                <a:ea typeface="Lato Light" panose="020F0502020204030203" pitchFamily="34" charset="0"/>
                <a:cs typeface="Lato Light" panose="020F0502020204030203" pitchFamily="34" charset="0"/>
                <a:sym typeface="Open Sans"/>
              </a:rPr>
              <a:t>Seleção de Produtos no site ESPA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A62EBEDB-09BA-41B6-A656-6C98ACAA844D}"/>
              </a:ext>
            </a:extLst>
          </p:cNvPr>
          <p:cNvSpPr txBox="1"/>
          <p:nvPr/>
        </p:nvSpPr>
        <p:spPr>
          <a:xfrm>
            <a:off x="1122110" y="4765390"/>
            <a:ext cx="11088687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pt-BR" sz="4800" dirty="0">
                <a:solidFill>
                  <a:schemeClr val="tx1"/>
                </a:solidFill>
                <a:latin typeface="+mn-lt"/>
                <a:ea typeface="Lato Light" panose="020F0502020204030203" pitchFamily="34" charset="0"/>
                <a:cs typeface="Lato Light" panose="020F0502020204030203" pitchFamily="34" charset="0"/>
              </a:rPr>
              <a:t>O ESPA possui um mecanismo extremamente simples para seleção dos produtos: Clique no botão, suba o arquivo de texto para o portal e marque as imagens que você precisa.</a:t>
            </a:r>
            <a:endParaRPr kumimoji="0" lang="pt-BR" sz="4800" i="0" u="none" strike="noStrike" cap="none" spc="0" normalizeH="0" baseline="54545" dirty="0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Lato Light" panose="020F0502020204030203" pitchFamily="34" charset="0"/>
              <a:cs typeface="Lato Light" panose="020F0502020204030203" pitchFamily="34" charset="0"/>
              <a:sym typeface="Open Sans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F4D0BE6D-69A7-4512-8029-EEEB9528EDB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22"/>
          <a:stretch/>
        </p:blipFill>
        <p:spPr>
          <a:xfrm>
            <a:off x="12606797" y="1650610"/>
            <a:ext cx="10899481" cy="6535457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8CC6CC94-7752-40AE-A8E2-A3BD6C5A233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397"/>
          <a:stretch/>
        </p:blipFill>
        <p:spPr>
          <a:xfrm>
            <a:off x="1293560" y="6345310"/>
            <a:ext cx="10917237" cy="2115019"/>
          </a:xfrm>
          <a:prstGeom prst="rect">
            <a:avLst/>
          </a:prstGeom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id="{B3784A88-FF23-49B4-85D4-6ED4BB9B85E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25" b="58457"/>
          <a:stretch/>
        </p:blipFill>
        <p:spPr>
          <a:xfrm>
            <a:off x="1293560" y="8460329"/>
            <a:ext cx="10917237" cy="2514600"/>
          </a:xfrm>
          <a:prstGeom prst="rect">
            <a:avLst/>
          </a:prstGeom>
        </p:spPr>
      </p:pic>
      <p:sp>
        <p:nvSpPr>
          <p:cNvPr id="23" name="CaixaDeTexto 22">
            <a:extLst>
              <a:ext uri="{FF2B5EF4-FFF2-40B4-BE49-F238E27FC236}">
                <a16:creationId xmlns:a16="http://schemas.microsoft.com/office/drawing/2014/main" id="{F48E6729-E728-439B-BE65-36C2CBC602BA}"/>
              </a:ext>
            </a:extLst>
          </p:cNvPr>
          <p:cNvSpPr txBox="1"/>
          <p:nvPr/>
        </p:nvSpPr>
        <p:spPr>
          <a:xfrm>
            <a:off x="13220700" y="8738598"/>
            <a:ext cx="9716834" cy="207236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pt-BR" sz="4800" dirty="0">
                <a:solidFill>
                  <a:schemeClr val="tx1"/>
                </a:solidFill>
                <a:latin typeface="+mn-lt"/>
                <a:ea typeface="Lato Light" panose="020F0502020204030203" pitchFamily="34" charset="0"/>
                <a:cs typeface="Lato Light" panose="020F0502020204030203" pitchFamily="34" charset="0"/>
              </a:rPr>
              <a:t>Eu preciso das bandas originais e as bandas TOA e SR (Surface Reflectance). Também tenho interesse nos índices NDVI, SAVI e EVI. Há outros índices, mas só preciso destes para o meu projeto.</a:t>
            </a:r>
            <a:endParaRPr kumimoji="0" lang="pt-BR" sz="4800" i="0" u="none" strike="noStrike" cap="none" spc="0" normalizeH="0" baseline="54545" dirty="0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Lato Light" panose="020F0502020204030203" pitchFamily="34" charset="0"/>
              <a:cs typeface="Lato Light" panose="020F0502020204030203" pitchFamily="34" charset="0"/>
              <a:sym typeface="Open Sans"/>
            </a:endParaRPr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id="{E0265771-413A-47EC-A7F1-2228E3FCE52D}"/>
              </a:ext>
            </a:extLst>
          </p:cNvPr>
          <p:cNvSpPr/>
          <p:nvPr/>
        </p:nvSpPr>
        <p:spPr>
          <a:xfrm>
            <a:off x="13011150" y="8270651"/>
            <a:ext cx="10053638" cy="2454499"/>
          </a:xfrm>
          <a:prstGeom prst="rect">
            <a:avLst/>
          </a:prstGeom>
          <a:noFill/>
          <a:ln w="12700" cap="flat">
            <a:solidFill>
              <a:schemeClr val="accent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241322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F445AEE9-F190-40D4-96B0-B5BC7BB94C35}"/>
              </a:ext>
            </a:extLst>
          </p:cNvPr>
          <p:cNvSpPr/>
          <p:nvPr/>
        </p:nvSpPr>
        <p:spPr>
          <a:xfrm>
            <a:off x="1103313" y="1463860"/>
            <a:ext cx="11088687" cy="1579920"/>
          </a:xfrm>
          <a:prstGeom prst="rect">
            <a:avLst/>
          </a:prstGeom>
          <a:solidFill>
            <a:schemeClr val="accent4">
              <a:lumMod val="5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96" name="Shape 19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17</a:t>
            </a:fld>
            <a:endParaRPr/>
          </a:p>
        </p:txBody>
      </p:sp>
      <p:sp>
        <p:nvSpPr>
          <p:cNvPr id="198" name="Shape 198"/>
          <p:cNvSpPr/>
          <p:nvPr/>
        </p:nvSpPr>
        <p:spPr>
          <a:xfrm>
            <a:off x="1103313" y="1650610"/>
            <a:ext cx="10917237" cy="1206421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50800" tIns="50800" rIns="50800" bIns="50800" anchor="ctr">
            <a:spAutoFit/>
          </a:bodyPr>
          <a:lstStyle>
            <a:lvl1pPr>
              <a:lnSpc>
                <a:spcPct val="80000"/>
              </a:lnSpc>
              <a:defRPr sz="13000" baseline="0">
                <a:solidFill>
                  <a:srgbClr val="F0F0F0"/>
                </a:solidFill>
                <a:latin typeface="+mn-lt"/>
                <a:ea typeface="+mn-ea"/>
                <a:cs typeface="+mn-cs"/>
                <a:sym typeface="Open Sans Light"/>
              </a:defRPr>
            </a:lvl1pPr>
          </a:lstStyle>
          <a:p>
            <a:r>
              <a:rPr lang="pt-BR" sz="8800" dirty="0"/>
              <a:t>Preparando o Pedido</a:t>
            </a:r>
            <a:endParaRPr sz="8800" dirty="0"/>
          </a:p>
        </p:txBody>
      </p:sp>
      <p:sp>
        <p:nvSpPr>
          <p:cNvPr id="200" name="Shape 200"/>
          <p:cNvSpPr/>
          <p:nvPr/>
        </p:nvSpPr>
        <p:spPr>
          <a:xfrm>
            <a:off x="1122110" y="11164607"/>
            <a:ext cx="21942678" cy="633942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numCol="1" anchor="ctr">
            <a:noAutofit/>
          </a:bodyPr>
          <a:lstStyle>
            <a:lvl1pPr>
              <a:defRPr sz="3000" b="1" cap="all" spc="299" baseline="0">
                <a:solidFill>
                  <a:srgbClr val="45485C"/>
                </a:solidFill>
              </a:defRPr>
            </a:lvl1pPr>
          </a:lstStyle>
          <a:p>
            <a:r>
              <a:rPr lang="pt-BR" sz="1800" dirty="0"/>
              <a:t>DICA: não há composição de bandas no produto da </a:t>
            </a:r>
            <a:r>
              <a:rPr lang="pt-BR" sz="1800" dirty="0" err="1"/>
              <a:t>espa</a:t>
            </a:r>
            <a:r>
              <a:rPr lang="pt-BR" sz="1800" dirty="0"/>
              <a:t>. O usuário deverá usar um aplicativo para gerar a imagem colorida.</a:t>
            </a:r>
            <a:endParaRPr sz="1800" dirty="0">
              <a:cs typeface="Courier New" panose="02070309020205020404" pitchFamily="49" charset="0"/>
            </a:endParaRPr>
          </a:p>
        </p:txBody>
      </p:sp>
      <p:sp>
        <p:nvSpPr>
          <p:cNvPr id="20" name="Shape 206">
            <a:extLst>
              <a:ext uri="{FF2B5EF4-FFF2-40B4-BE49-F238E27FC236}">
                <a16:creationId xmlns:a16="http://schemas.microsoft.com/office/drawing/2014/main" id="{62724CB4-AFED-497F-8795-A447065722A0}"/>
              </a:ext>
            </a:extLst>
          </p:cNvPr>
          <p:cNvSpPr/>
          <p:nvPr/>
        </p:nvSpPr>
        <p:spPr>
          <a:xfrm>
            <a:off x="1103312" y="907953"/>
            <a:ext cx="7543767" cy="525672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numCol="1" anchor="ctr">
            <a:noAutofit/>
          </a:bodyPr>
          <a:lstStyle>
            <a:lvl1pPr>
              <a:defRPr sz="3000" b="1" cap="all" spc="299" baseline="0">
                <a:solidFill>
                  <a:srgbClr val="45485C"/>
                </a:solidFill>
              </a:defRPr>
            </a:lvl1pPr>
          </a:lstStyle>
          <a:p>
            <a:r>
              <a:rPr lang="pt-BR" dirty="0">
                <a:solidFill>
                  <a:schemeClr val="tx1"/>
                </a:solidFill>
              </a:rPr>
              <a:t>Procedimento passo a passo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8BAD73B6-6DAE-496C-B5B4-6C8AD1F87F7B}"/>
              </a:ext>
            </a:extLst>
          </p:cNvPr>
          <p:cNvSpPr txBox="1"/>
          <p:nvPr/>
        </p:nvSpPr>
        <p:spPr>
          <a:xfrm>
            <a:off x="1103312" y="3823999"/>
            <a:ext cx="8673126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4800" b="1" i="0" u="none" strike="noStrike" cap="none" spc="0" normalizeH="0" baseline="54545" dirty="0">
                <a:ln>
                  <a:noFill/>
                </a:ln>
                <a:solidFill>
                  <a:schemeClr val="tx1"/>
                </a:solidFill>
                <a:effectLst/>
                <a:uFillTx/>
                <a:ea typeface="Lato Light" panose="020F0502020204030203" pitchFamily="34" charset="0"/>
                <a:cs typeface="Lato Light" panose="020F0502020204030203" pitchFamily="34" charset="0"/>
                <a:sym typeface="Open Sans"/>
              </a:rPr>
              <a:t>Opções de Personalização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A62EBEDB-09BA-41B6-A656-6C98ACAA844D}"/>
              </a:ext>
            </a:extLst>
          </p:cNvPr>
          <p:cNvSpPr txBox="1"/>
          <p:nvPr/>
        </p:nvSpPr>
        <p:spPr>
          <a:xfrm>
            <a:off x="1234222" y="5199253"/>
            <a:ext cx="11553359" cy="35496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pt-BR" sz="4800" dirty="0">
                <a:solidFill>
                  <a:schemeClr val="tx1"/>
                </a:solidFill>
                <a:latin typeface="+mn-lt"/>
                <a:ea typeface="Lato Light" panose="020F0502020204030203" pitchFamily="34" charset="0"/>
                <a:cs typeface="Lato Light" panose="020F0502020204030203" pitchFamily="34" charset="0"/>
              </a:rPr>
              <a:t>As opções finais apresentam recursos para personalizar os arquivos raster que serão entregues ao usuário. Entre todas as opções, marque o formato de saída como </a:t>
            </a:r>
            <a:r>
              <a:rPr lang="pt-BR" sz="4800" b="1" dirty="0" err="1">
                <a:solidFill>
                  <a:schemeClr val="tx1"/>
                </a:solidFill>
                <a:latin typeface="+mn-lt"/>
                <a:ea typeface="Lato Light" panose="020F0502020204030203" pitchFamily="34" charset="0"/>
                <a:cs typeface="Lato Light" panose="020F0502020204030203" pitchFamily="34" charset="0"/>
              </a:rPr>
              <a:t>GeoTIFF</a:t>
            </a:r>
            <a:r>
              <a:rPr lang="pt-BR" sz="4800" dirty="0">
                <a:solidFill>
                  <a:schemeClr val="tx1"/>
                </a:solidFill>
                <a:latin typeface="+mn-lt"/>
                <a:ea typeface="Lato Light" panose="020F0502020204030203" pitchFamily="34" charset="0"/>
                <a:cs typeface="Lato Light" panose="020F0502020204030203" pitchFamily="34" charset="0"/>
              </a:rPr>
              <a:t>. Todos os aplicativos para Processamento Digital de Imagens (PDI) possuem capacidade para abrir este formato.</a:t>
            </a:r>
          </a:p>
          <a:p>
            <a:endParaRPr lang="pt-BR" sz="4800" dirty="0">
              <a:solidFill>
                <a:schemeClr val="tx1"/>
              </a:solidFill>
              <a:latin typeface="+mn-lt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r>
              <a:rPr lang="pt-BR" sz="4800" dirty="0">
                <a:solidFill>
                  <a:schemeClr val="tx1"/>
                </a:solidFill>
                <a:latin typeface="+mn-lt"/>
                <a:ea typeface="Lato Light" panose="020F0502020204030203" pitchFamily="34" charset="0"/>
                <a:cs typeface="Lato Light" panose="020F0502020204030203" pitchFamily="34" charset="0"/>
              </a:rPr>
              <a:t>Para finalizar, pressione o botão </a:t>
            </a:r>
            <a:r>
              <a:rPr lang="pt-BR" sz="4800" b="1" dirty="0" err="1">
                <a:solidFill>
                  <a:schemeClr val="tx1"/>
                </a:solidFill>
                <a:latin typeface="+mn-lt"/>
                <a:ea typeface="Lato Light" panose="020F0502020204030203" pitchFamily="34" charset="0"/>
                <a:cs typeface="Lato Light" panose="020F0502020204030203" pitchFamily="34" charset="0"/>
              </a:rPr>
              <a:t>Submit</a:t>
            </a:r>
            <a:r>
              <a:rPr lang="pt-BR" sz="4800" dirty="0">
                <a:solidFill>
                  <a:schemeClr val="tx1"/>
                </a:solidFill>
                <a:latin typeface="+mn-lt"/>
                <a:ea typeface="Lato Light" panose="020F0502020204030203" pitchFamily="34" charset="0"/>
                <a:cs typeface="Lato Light" panose="020F0502020204030203" pitchFamily="34" charset="0"/>
              </a:rPr>
              <a:t> para enviar o pedido.</a:t>
            </a:r>
            <a:endParaRPr kumimoji="0" lang="pt-BR" sz="4800" i="0" u="none" strike="noStrike" cap="none" spc="0" normalizeH="0" baseline="54545" dirty="0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Lato Light" panose="020F0502020204030203" pitchFamily="34" charset="0"/>
              <a:cs typeface="Lato Light" panose="020F0502020204030203" pitchFamily="34" charset="0"/>
              <a:sym typeface="Open Sans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0C1DC903-798A-4F5B-935F-9B457A046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7581" y="1556350"/>
            <a:ext cx="10938981" cy="8924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586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F445AEE9-F190-40D4-96B0-B5BC7BB94C35}"/>
              </a:ext>
            </a:extLst>
          </p:cNvPr>
          <p:cNvSpPr/>
          <p:nvPr/>
        </p:nvSpPr>
        <p:spPr>
          <a:xfrm>
            <a:off x="1103313" y="1463860"/>
            <a:ext cx="11088687" cy="1579920"/>
          </a:xfrm>
          <a:prstGeom prst="rect">
            <a:avLst/>
          </a:prstGeom>
          <a:solidFill>
            <a:schemeClr val="accent4">
              <a:lumMod val="5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96" name="Shape 19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18</a:t>
            </a:fld>
            <a:endParaRPr/>
          </a:p>
        </p:txBody>
      </p:sp>
      <p:sp>
        <p:nvSpPr>
          <p:cNvPr id="198" name="Shape 198"/>
          <p:cNvSpPr/>
          <p:nvPr/>
        </p:nvSpPr>
        <p:spPr>
          <a:xfrm>
            <a:off x="1103313" y="1650610"/>
            <a:ext cx="10917237" cy="1206421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50800" tIns="50800" rIns="50800" bIns="50800" anchor="ctr">
            <a:spAutoFit/>
          </a:bodyPr>
          <a:lstStyle>
            <a:lvl1pPr>
              <a:lnSpc>
                <a:spcPct val="80000"/>
              </a:lnSpc>
              <a:defRPr sz="13000" baseline="0">
                <a:solidFill>
                  <a:srgbClr val="F0F0F0"/>
                </a:solidFill>
                <a:latin typeface="+mn-lt"/>
                <a:ea typeface="+mn-ea"/>
                <a:cs typeface="+mn-cs"/>
                <a:sym typeface="Open Sans Light"/>
              </a:defRPr>
            </a:lvl1pPr>
          </a:lstStyle>
          <a:p>
            <a:r>
              <a:rPr lang="pt-BR" sz="8800" dirty="0"/>
              <a:t>Preparando o Pedido</a:t>
            </a:r>
            <a:endParaRPr sz="8800" dirty="0"/>
          </a:p>
        </p:txBody>
      </p:sp>
      <p:sp>
        <p:nvSpPr>
          <p:cNvPr id="200" name="Shape 200"/>
          <p:cNvSpPr/>
          <p:nvPr/>
        </p:nvSpPr>
        <p:spPr>
          <a:xfrm>
            <a:off x="1122110" y="11164607"/>
            <a:ext cx="21942678" cy="633942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numCol="1" anchor="ctr">
            <a:noAutofit/>
          </a:bodyPr>
          <a:lstStyle>
            <a:lvl1pPr>
              <a:defRPr sz="3000" b="1" cap="all" spc="299" baseline="0">
                <a:solidFill>
                  <a:srgbClr val="45485C"/>
                </a:solidFill>
              </a:defRPr>
            </a:lvl1pPr>
          </a:lstStyle>
          <a:p>
            <a:r>
              <a:rPr lang="pt-BR" sz="1800" dirty="0"/>
              <a:t>DICA: com base na seleção de cenas, há 4gb de arquivo físico correspondente à duas cenas landsat-8 surface reflectance.</a:t>
            </a:r>
            <a:endParaRPr sz="1800" dirty="0">
              <a:cs typeface="Courier New" panose="02070309020205020404" pitchFamily="49" charset="0"/>
            </a:endParaRPr>
          </a:p>
        </p:txBody>
      </p:sp>
      <p:sp>
        <p:nvSpPr>
          <p:cNvPr id="20" name="Shape 206">
            <a:extLst>
              <a:ext uri="{FF2B5EF4-FFF2-40B4-BE49-F238E27FC236}">
                <a16:creationId xmlns:a16="http://schemas.microsoft.com/office/drawing/2014/main" id="{62724CB4-AFED-497F-8795-A447065722A0}"/>
              </a:ext>
            </a:extLst>
          </p:cNvPr>
          <p:cNvSpPr/>
          <p:nvPr/>
        </p:nvSpPr>
        <p:spPr>
          <a:xfrm>
            <a:off x="1103312" y="907953"/>
            <a:ext cx="7543767" cy="525672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numCol="1" anchor="ctr">
            <a:noAutofit/>
          </a:bodyPr>
          <a:lstStyle>
            <a:lvl1pPr>
              <a:defRPr sz="3000" b="1" cap="all" spc="299" baseline="0">
                <a:solidFill>
                  <a:srgbClr val="45485C"/>
                </a:solidFill>
              </a:defRPr>
            </a:lvl1pPr>
          </a:lstStyle>
          <a:p>
            <a:r>
              <a:rPr lang="pt-BR" dirty="0">
                <a:solidFill>
                  <a:schemeClr val="tx1"/>
                </a:solidFill>
              </a:rPr>
              <a:t>Procedimento passo a passo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8BAD73B6-6DAE-496C-B5B4-6C8AD1F87F7B}"/>
              </a:ext>
            </a:extLst>
          </p:cNvPr>
          <p:cNvSpPr txBox="1"/>
          <p:nvPr/>
        </p:nvSpPr>
        <p:spPr>
          <a:xfrm>
            <a:off x="1103312" y="3823999"/>
            <a:ext cx="11907838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sz="4800" b="1" dirty="0">
                <a:solidFill>
                  <a:schemeClr val="tx1"/>
                </a:solidFill>
                <a:ea typeface="Lato Light" panose="020F0502020204030203" pitchFamily="34" charset="0"/>
                <a:cs typeface="Lato Light" panose="020F0502020204030203" pitchFamily="34" charset="0"/>
              </a:rPr>
              <a:t>Confirmação de Envio dos</a:t>
            </a:r>
            <a:r>
              <a:rPr kumimoji="0" lang="pt-BR" sz="4800" b="1" i="0" u="none" strike="noStrike" cap="none" spc="0" normalizeH="0" baseline="54545" dirty="0">
                <a:ln>
                  <a:noFill/>
                </a:ln>
                <a:solidFill>
                  <a:schemeClr val="tx1"/>
                </a:solidFill>
                <a:effectLst/>
                <a:uFillTx/>
                <a:ea typeface="Lato Light" panose="020F0502020204030203" pitchFamily="34" charset="0"/>
                <a:cs typeface="Lato Light" panose="020F0502020204030203" pitchFamily="34" charset="0"/>
                <a:sym typeface="Open Sans"/>
              </a:rPr>
              <a:t> Produtos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A62EBEDB-09BA-41B6-A656-6C98ACAA844D}"/>
              </a:ext>
            </a:extLst>
          </p:cNvPr>
          <p:cNvSpPr txBox="1"/>
          <p:nvPr/>
        </p:nvSpPr>
        <p:spPr>
          <a:xfrm>
            <a:off x="1122110" y="4921443"/>
            <a:ext cx="11088687" cy="25648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pt-BR" sz="4800" dirty="0">
                <a:solidFill>
                  <a:schemeClr val="tx1"/>
                </a:solidFill>
                <a:latin typeface="+mn-lt"/>
                <a:ea typeface="Lato Light" panose="020F0502020204030203" pitchFamily="34" charset="0"/>
                <a:cs typeface="Lato Light" panose="020F0502020204030203" pitchFamily="34" charset="0"/>
              </a:rPr>
              <a:t>Confesso que fiquei surpreso com a simplicidade deste site. Por muito tempo, estudantes e pesquisadores apresentaram dificuldades para aplicar a correção atmosférica de forma empírica, ou seja, efetuando cálculos e testando diferentes aplicativos. Hoje, tudo é mais simples.</a:t>
            </a:r>
            <a:endParaRPr kumimoji="0" lang="pt-BR" sz="4800" i="0" u="none" strike="noStrike" cap="none" spc="0" normalizeH="0" baseline="54545" dirty="0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Lato Light" panose="020F0502020204030203" pitchFamily="34" charset="0"/>
              <a:cs typeface="Lato Light" panose="020F0502020204030203" pitchFamily="34" charset="0"/>
              <a:sym typeface="Open Sans"/>
            </a:endParaRP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F48E6729-E728-439B-BE65-36C2CBC602BA}"/>
              </a:ext>
            </a:extLst>
          </p:cNvPr>
          <p:cNvSpPr txBox="1"/>
          <p:nvPr/>
        </p:nvSpPr>
        <p:spPr>
          <a:xfrm>
            <a:off x="1103312" y="7606878"/>
            <a:ext cx="10916400" cy="35496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pt-BR" sz="4800" dirty="0">
                <a:solidFill>
                  <a:schemeClr val="tx1"/>
                </a:solidFill>
                <a:latin typeface="+mn-lt"/>
                <a:ea typeface="Lato Light" panose="020F0502020204030203" pitchFamily="34" charset="0"/>
                <a:cs typeface="Lato Light" panose="020F0502020204030203" pitchFamily="34" charset="0"/>
              </a:rPr>
              <a:t>Esta é a tela de confirmação que contém o status do seu pedido. Verifique o seu e-mail cadastrado no portal Earth Explorer para ser informado sobre o término do processamento.</a:t>
            </a:r>
          </a:p>
          <a:p>
            <a:endParaRPr kumimoji="0" lang="pt-BR" sz="4800" i="0" u="none" strike="noStrike" cap="none" spc="0" normalizeH="0" baseline="54545" dirty="0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Lato Light" panose="020F0502020204030203" pitchFamily="34" charset="0"/>
              <a:cs typeface="Lato Light" panose="020F0502020204030203" pitchFamily="34" charset="0"/>
              <a:sym typeface="Open Sans"/>
            </a:endParaRPr>
          </a:p>
          <a:p>
            <a:r>
              <a:rPr lang="pt-BR" sz="4800" dirty="0">
                <a:solidFill>
                  <a:schemeClr val="tx1"/>
                </a:solidFill>
                <a:latin typeface="+mn-lt"/>
                <a:ea typeface="Lato Light" panose="020F0502020204030203" pitchFamily="34" charset="0"/>
                <a:cs typeface="Lato Light" panose="020F0502020204030203" pitchFamily="34" charset="0"/>
              </a:rPr>
              <a:t>Entendeu a importância do identificador de cena? Basta checar a tabela da ESPA.</a:t>
            </a:r>
            <a:endParaRPr kumimoji="0" lang="pt-BR" sz="4800" i="0" u="none" strike="noStrike" cap="none" spc="0" normalizeH="0" baseline="54545" dirty="0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Lato Light" panose="020F0502020204030203" pitchFamily="34" charset="0"/>
              <a:cs typeface="Lato Light" panose="020F0502020204030203" pitchFamily="34" charset="0"/>
              <a:sym typeface="Open Sans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DF9884A4-9EF5-4BF8-A25E-D6143257D0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4289" y="3043780"/>
            <a:ext cx="10700499" cy="7907057"/>
          </a:xfrm>
          <a:prstGeom prst="rect">
            <a:avLst/>
          </a:prstGeom>
          <a:ln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3516714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F445AEE9-F190-40D4-96B0-B5BC7BB94C35}"/>
              </a:ext>
            </a:extLst>
          </p:cNvPr>
          <p:cNvSpPr/>
          <p:nvPr/>
        </p:nvSpPr>
        <p:spPr>
          <a:xfrm>
            <a:off x="1103313" y="1463860"/>
            <a:ext cx="12517437" cy="1579920"/>
          </a:xfrm>
          <a:prstGeom prst="rect">
            <a:avLst/>
          </a:prstGeom>
          <a:solidFill>
            <a:srgbClr val="FFC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96" name="Shape 19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19</a:t>
            </a:fld>
            <a:endParaRPr/>
          </a:p>
        </p:txBody>
      </p:sp>
      <p:sp>
        <p:nvSpPr>
          <p:cNvPr id="198" name="Shape 198"/>
          <p:cNvSpPr/>
          <p:nvPr/>
        </p:nvSpPr>
        <p:spPr>
          <a:xfrm>
            <a:off x="1103313" y="1660838"/>
            <a:ext cx="12517437" cy="1185966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50800" tIns="50800" rIns="50800" bIns="50800" anchor="ctr">
            <a:spAutoFit/>
          </a:bodyPr>
          <a:lstStyle>
            <a:lvl1pPr>
              <a:lnSpc>
                <a:spcPct val="80000"/>
              </a:lnSpc>
              <a:defRPr sz="13000" baseline="0">
                <a:solidFill>
                  <a:srgbClr val="F0F0F0"/>
                </a:solidFill>
                <a:latin typeface="+mn-lt"/>
                <a:ea typeface="+mn-ea"/>
                <a:cs typeface="+mn-cs"/>
                <a:sym typeface="Open Sans Light"/>
              </a:defRPr>
            </a:lvl1pPr>
          </a:lstStyle>
          <a:p>
            <a:r>
              <a:rPr lang="pt-BR" sz="8800" dirty="0"/>
              <a:t>Download dos Produtos</a:t>
            </a:r>
            <a:endParaRPr sz="8800" dirty="0"/>
          </a:p>
        </p:txBody>
      </p:sp>
      <p:sp>
        <p:nvSpPr>
          <p:cNvPr id="200" name="Shape 200"/>
          <p:cNvSpPr/>
          <p:nvPr/>
        </p:nvSpPr>
        <p:spPr>
          <a:xfrm>
            <a:off x="1122110" y="11164607"/>
            <a:ext cx="21942678" cy="633942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numCol="1" anchor="ctr">
            <a:noAutofit/>
          </a:bodyPr>
          <a:lstStyle>
            <a:lvl1pPr>
              <a:defRPr sz="3000" b="1" cap="all" spc="299" baseline="0">
                <a:solidFill>
                  <a:srgbClr val="45485C"/>
                </a:solidFill>
              </a:defRPr>
            </a:lvl1pPr>
          </a:lstStyle>
          <a:p>
            <a:r>
              <a:rPr lang="pt-BR" sz="1800" dirty="0"/>
              <a:t>DICA: neste pedido, o PROCESSAMENTO DAS IMAGENS </a:t>
            </a:r>
            <a:r>
              <a:rPr lang="pt-BR" sz="1800" dirty="0" err="1"/>
              <a:t>sr</a:t>
            </a:r>
            <a:r>
              <a:rPr lang="pt-BR" sz="1800" dirty="0"/>
              <a:t> LEVOU 17 MINUTOS. CADA download levou 60 minutos.</a:t>
            </a:r>
            <a:endParaRPr sz="1800" dirty="0">
              <a:cs typeface="Courier New" panose="02070309020205020404" pitchFamily="49" charset="0"/>
            </a:endParaRPr>
          </a:p>
        </p:txBody>
      </p:sp>
      <p:sp>
        <p:nvSpPr>
          <p:cNvPr id="20" name="Shape 206">
            <a:extLst>
              <a:ext uri="{FF2B5EF4-FFF2-40B4-BE49-F238E27FC236}">
                <a16:creationId xmlns:a16="http://schemas.microsoft.com/office/drawing/2014/main" id="{62724CB4-AFED-497F-8795-A447065722A0}"/>
              </a:ext>
            </a:extLst>
          </p:cNvPr>
          <p:cNvSpPr/>
          <p:nvPr/>
        </p:nvSpPr>
        <p:spPr>
          <a:xfrm>
            <a:off x="1103312" y="907953"/>
            <a:ext cx="7543767" cy="525672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numCol="1" anchor="ctr">
            <a:noAutofit/>
          </a:bodyPr>
          <a:lstStyle>
            <a:lvl1pPr>
              <a:defRPr sz="3000" b="1" cap="all" spc="299" baseline="0">
                <a:solidFill>
                  <a:srgbClr val="45485C"/>
                </a:solidFill>
              </a:defRPr>
            </a:lvl1pPr>
          </a:lstStyle>
          <a:p>
            <a:r>
              <a:rPr lang="pt-BR" dirty="0">
                <a:solidFill>
                  <a:schemeClr val="tx1"/>
                </a:solidFill>
              </a:rPr>
              <a:t>Procedimento passo a passo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8BAD73B6-6DAE-496C-B5B4-6C8AD1F87F7B}"/>
              </a:ext>
            </a:extLst>
          </p:cNvPr>
          <p:cNvSpPr txBox="1"/>
          <p:nvPr/>
        </p:nvSpPr>
        <p:spPr>
          <a:xfrm>
            <a:off x="1103312" y="3823999"/>
            <a:ext cx="11907838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sz="4800" b="1" dirty="0">
                <a:solidFill>
                  <a:schemeClr val="tx1"/>
                </a:solidFill>
                <a:ea typeface="Lato Light" panose="020F0502020204030203" pitchFamily="34" charset="0"/>
                <a:cs typeface="Lato Light" panose="020F0502020204030203" pitchFamily="34" charset="0"/>
              </a:rPr>
              <a:t>Recebimento do Link para Download</a:t>
            </a:r>
            <a:endParaRPr kumimoji="0" lang="pt-BR" sz="4800" b="1" i="0" u="none" strike="noStrike" cap="none" spc="0" normalizeH="0" baseline="54545" dirty="0">
              <a:ln>
                <a:noFill/>
              </a:ln>
              <a:solidFill>
                <a:schemeClr val="tx1"/>
              </a:solidFill>
              <a:effectLst/>
              <a:uFillTx/>
              <a:ea typeface="Lato Light" panose="020F0502020204030203" pitchFamily="34" charset="0"/>
              <a:cs typeface="Lato Light" panose="020F0502020204030203" pitchFamily="34" charset="0"/>
              <a:sym typeface="Open Sans"/>
            </a:endParaRP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A62EBEDB-09BA-41B6-A656-6C98ACAA844D}"/>
              </a:ext>
            </a:extLst>
          </p:cNvPr>
          <p:cNvSpPr txBox="1"/>
          <p:nvPr/>
        </p:nvSpPr>
        <p:spPr>
          <a:xfrm>
            <a:off x="1270792" y="10085688"/>
            <a:ext cx="10921207" cy="10874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pt-BR" sz="4800" dirty="0">
                <a:solidFill>
                  <a:schemeClr val="tx1"/>
                </a:solidFill>
                <a:latin typeface="+mn-lt"/>
                <a:ea typeface="Lato Light" panose="020F0502020204030203" pitchFamily="34" charset="0"/>
                <a:cs typeface="Lato Light" panose="020F0502020204030203" pitchFamily="34" charset="0"/>
              </a:rPr>
              <a:t>Fim do processo. Visite seu e-mail e clique no link para baixar o produto </a:t>
            </a:r>
            <a:r>
              <a:rPr lang="pt-BR" sz="4800" b="1" dirty="0">
                <a:solidFill>
                  <a:schemeClr val="tx1"/>
                </a:solidFill>
                <a:latin typeface="+mn-lt"/>
                <a:ea typeface="Lato Light" panose="020F0502020204030203" pitchFamily="34" charset="0"/>
                <a:cs typeface="Lato Light" panose="020F0502020204030203" pitchFamily="34" charset="0"/>
              </a:rPr>
              <a:t>Landsat Surface Reflectance</a:t>
            </a:r>
            <a:r>
              <a:rPr lang="pt-BR" sz="4800" dirty="0">
                <a:solidFill>
                  <a:schemeClr val="tx1"/>
                </a:solidFill>
                <a:latin typeface="+mn-lt"/>
                <a:ea typeface="Lato Light" panose="020F0502020204030203" pitchFamily="34" charset="0"/>
                <a:cs typeface="Lato Light" panose="020F0502020204030203" pitchFamily="34" charset="0"/>
              </a:rPr>
              <a:t>.</a:t>
            </a:r>
            <a:endParaRPr kumimoji="0" lang="pt-BR" sz="4800" i="0" u="none" strike="noStrike" cap="none" spc="0" normalizeH="0" baseline="54545" dirty="0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Lato Light" panose="020F0502020204030203" pitchFamily="34" charset="0"/>
              <a:cs typeface="Lato Light" panose="020F0502020204030203" pitchFamily="34" charset="0"/>
              <a:sym typeface="Open Sans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272A1CC2-1FC6-40C0-95B4-9EF037A864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8401" y="3465798"/>
            <a:ext cx="11146387" cy="7276790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D17ADCEF-A10D-413C-A56D-07798831283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06"/>
          <a:stretch/>
        </p:blipFill>
        <p:spPr>
          <a:xfrm>
            <a:off x="1575593" y="4627725"/>
            <a:ext cx="9507538" cy="4853571"/>
          </a:xfrm>
          <a:prstGeom prst="rect">
            <a:avLst/>
          </a:prstGeom>
          <a:ln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1608734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2</a:t>
            </a:fld>
            <a:endParaRPr/>
          </a:p>
        </p:txBody>
      </p:sp>
      <p:pic>
        <p:nvPicPr>
          <p:cNvPr id="197" name="pasted-image.pdf"/>
          <p:cNvPicPr>
            <a:picLocks noChangeAspect="1"/>
          </p:cNvPicPr>
          <p:nvPr/>
        </p:nvPicPr>
        <p:blipFill rotWithShape="1">
          <a:blip r:embed="rId3">
            <a:extLst/>
          </a:blip>
          <a:srcRect b="19810"/>
          <a:stretch/>
        </p:blipFill>
        <p:spPr>
          <a:xfrm>
            <a:off x="13251433" y="1880940"/>
            <a:ext cx="9552979" cy="10298090"/>
          </a:xfrm>
          <a:prstGeom prst="rect">
            <a:avLst/>
          </a:prstGeom>
          <a:ln w="12700">
            <a:miter lim="400000"/>
          </a:ln>
        </p:spPr>
      </p:pic>
      <p:sp>
        <p:nvSpPr>
          <p:cNvPr id="198" name="Shape 198"/>
          <p:cNvSpPr/>
          <p:nvPr/>
        </p:nvSpPr>
        <p:spPr>
          <a:xfrm>
            <a:off x="2052635" y="2648167"/>
            <a:ext cx="9430369" cy="17332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80000"/>
              </a:lnSpc>
              <a:defRPr sz="13000" baseline="0">
                <a:solidFill>
                  <a:srgbClr val="F0F0F0"/>
                </a:solidFill>
                <a:latin typeface="+mn-lt"/>
                <a:ea typeface="+mn-ea"/>
                <a:cs typeface="+mn-cs"/>
                <a:sym typeface="Open Sans Light"/>
              </a:defRPr>
            </a:lvl1pPr>
          </a:lstStyle>
          <a:p>
            <a:r>
              <a:rPr lang="pt-BR" dirty="0"/>
              <a:t>WhatsApp</a:t>
            </a:r>
            <a:endParaRPr dirty="0"/>
          </a:p>
        </p:txBody>
      </p:sp>
      <p:sp>
        <p:nvSpPr>
          <p:cNvPr id="199" name="Shape 199"/>
          <p:cNvSpPr/>
          <p:nvPr/>
        </p:nvSpPr>
        <p:spPr>
          <a:xfrm>
            <a:off x="2090274" y="4936901"/>
            <a:ext cx="11429657" cy="30442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/>
          <a:p>
            <a:pPr algn="just">
              <a:spcAft>
                <a:spcPts val="1200"/>
              </a:spcAft>
            </a:pPr>
            <a:r>
              <a:rPr lang="pt-BR" sz="36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O celular é o maior símbolo da comunicação instantânea e deve ser usado em casos onde o atendimento imediato pode representar a diferença entre o êxito e o retrabalho.</a:t>
            </a:r>
          </a:p>
          <a:p>
            <a:pPr algn="just"/>
            <a:r>
              <a:rPr lang="pt-BR" sz="36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Envie uma mensagem ou ligue para o seu Instrutor e receba informações relacionadas à dúvidas, sugestões e orientações que possam auxiliar o seu trabalho acadêmico ou profissional.</a:t>
            </a:r>
            <a:endParaRPr sz="3200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200" name="Shape 200"/>
          <p:cNvSpPr/>
          <p:nvPr/>
        </p:nvSpPr>
        <p:spPr>
          <a:xfrm>
            <a:off x="2218606" y="11031257"/>
            <a:ext cx="9403225" cy="63394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numCol="1" anchor="ctr">
            <a:noAutofit/>
          </a:bodyPr>
          <a:lstStyle>
            <a:lvl1pPr>
              <a:defRPr sz="3000" b="1" cap="all" spc="299" baseline="0">
                <a:solidFill>
                  <a:srgbClr val="45485C"/>
                </a:solidFill>
              </a:defRPr>
            </a:lvl1pPr>
          </a:lstStyle>
          <a:p>
            <a:r>
              <a:rPr lang="pt-BR" sz="1800" dirty="0"/>
              <a:t>DISPONIBILIDADE: SegUNDa à sexta EM horário comercial</a:t>
            </a:r>
            <a:endParaRPr sz="1800" dirty="0"/>
          </a:p>
        </p:txBody>
      </p:sp>
      <p:sp>
        <p:nvSpPr>
          <p:cNvPr id="20" name="Shape 206">
            <a:extLst>
              <a:ext uri="{FF2B5EF4-FFF2-40B4-BE49-F238E27FC236}">
                <a16:creationId xmlns:a16="http://schemas.microsoft.com/office/drawing/2014/main" id="{62724CB4-AFED-497F-8795-A447065722A0}"/>
              </a:ext>
            </a:extLst>
          </p:cNvPr>
          <p:cNvSpPr/>
          <p:nvPr/>
        </p:nvSpPr>
        <p:spPr>
          <a:xfrm>
            <a:off x="2052634" y="1974753"/>
            <a:ext cx="7543767" cy="52567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numCol="1" anchor="ctr">
            <a:noAutofit/>
          </a:bodyPr>
          <a:lstStyle>
            <a:lvl1pPr>
              <a:defRPr sz="3000" b="1" cap="all" spc="299" baseline="0">
                <a:solidFill>
                  <a:srgbClr val="45485C"/>
                </a:solidFill>
              </a:defRPr>
            </a:lvl1pPr>
          </a:lstStyle>
          <a:p>
            <a:r>
              <a:rPr lang="pt-BR" dirty="0"/>
              <a:t>Fale com o instrutor PElo </a:t>
            </a:r>
            <a:endParaRPr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D6ABBAC9-D392-454F-8662-D2C987432CB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569"/>
          <a:stretch/>
        </p:blipFill>
        <p:spPr>
          <a:xfrm>
            <a:off x="14758614" y="4404908"/>
            <a:ext cx="6487865" cy="7774122"/>
          </a:xfrm>
          <a:prstGeom prst="rect">
            <a:avLst/>
          </a:prstGeom>
        </p:spPr>
      </p:pic>
      <p:grpSp>
        <p:nvGrpSpPr>
          <p:cNvPr id="9" name="Group 4">
            <a:extLst>
              <a:ext uri="{FF2B5EF4-FFF2-40B4-BE49-F238E27FC236}">
                <a16:creationId xmlns:a16="http://schemas.microsoft.com/office/drawing/2014/main" id="{9009ABAD-22BA-47A5-A2B9-1D04FE94F2D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301319" y="8267913"/>
            <a:ext cx="9218613" cy="1117600"/>
            <a:chOff x="1562" y="6114"/>
            <a:chExt cx="5807" cy="704"/>
          </a:xfrm>
        </p:grpSpPr>
        <p:sp>
          <p:nvSpPr>
            <p:cNvPr id="10" name="AutoShape 3">
              <a:extLst>
                <a:ext uri="{FF2B5EF4-FFF2-40B4-BE49-F238E27FC236}">
                  <a16:creationId xmlns:a16="http://schemas.microsoft.com/office/drawing/2014/main" id="{6B6ABCE6-943C-44E8-AA23-469CAA96C1A0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562" y="6114"/>
              <a:ext cx="5804" cy="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C7AEF9C9-B9C1-4347-955C-FBCEC7FCB0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5" y="6122"/>
              <a:ext cx="160" cy="696"/>
            </a:xfrm>
            <a:custGeom>
              <a:avLst/>
              <a:gdLst>
                <a:gd name="T0" fmla="*/ 0 w 58"/>
                <a:gd name="T1" fmla="*/ 127 h 252"/>
                <a:gd name="T2" fmla="*/ 11 w 58"/>
                <a:gd name="T3" fmla="*/ 57 h 252"/>
                <a:gd name="T4" fmla="*/ 43 w 58"/>
                <a:gd name="T5" fmla="*/ 0 h 252"/>
                <a:gd name="T6" fmla="*/ 58 w 58"/>
                <a:gd name="T7" fmla="*/ 0 h 252"/>
                <a:gd name="T8" fmla="*/ 27 w 58"/>
                <a:gd name="T9" fmla="*/ 58 h 252"/>
                <a:gd name="T10" fmla="*/ 15 w 58"/>
                <a:gd name="T11" fmla="*/ 127 h 252"/>
                <a:gd name="T12" fmla="*/ 58 w 58"/>
                <a:gd name="T13" fmla="*/ 252 h 252"/>
                <a:gd name="T14" fmla="*/ 43 w 58"/>
                <a:gd name="T15" fmla="*/ 252 h 252"/>
                <a:gd name="T16" fmla="*/ 11 w 58"/>
                <a:gd name="T17" fmla="*/ 196 h 252"/>
                <a:gd name="T18" fmla="*/ 0 w 58"/>
                <a:gd name="T19" fmla="*/ 127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8" h="252">
                  <a:moveTo>
                    <a:pt x="0" y="127"/>
                  </a:moveTo>
                  <a:cubicBezTo>
                    <a:pt x="0" y="102"/>
                    <a:pt x="4" y="79"/>
                    <a:pt x="11" y="57"/>
                  </a:cubicBezTo>
                  <a:cubicBezTo>
                    <a:pt x="18" y="36"/>
                    <a:pt x="29" y="17"/>
                    <a:pt x="43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45" y="17"/>
                    <a:pt x="34" y="37"/>
                    <a:pt x="27" y="58"/>
                  </a:cubicBezTo>
                  <a:cubicBezTo>
                    <a:pt x="19" y="80"/>
                    <a:pt x="15" y="103"/>
                    <a:pt x="15" y="127"/>
                  </a:cubicBezTo>
                  <a:cubicBezTo>
                    <a:pt x="15" y="172"/>
                    <a:pt x="30" y="214"/>
                    <a:pt x="58" y="252"/>
                  </a:cubicBezTo>
                  <a:cubicBezTo>
                    <a:pt x="43" y="252"/>
                    <a:pt x="43" y="252"/>
                    <a:pt x="43" y="252"/>
                  </a:cubicBezTo>
                  <a:cubicBezTo>
                    <a:pt x="29" y="236"/>
                    <a:pt x="18" y="217"/>
                    <a:pt x="11" y="196"/>
                  </a:cubicBezTo>
                  <a:cubicBezTo>
                    <a:pt x="4" y="174"/>
                    <a:pt x="0" y="152"/>
                    <a:pt x="0" y="127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108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CAC0203B-F184-4A5F-BA6B-9BB166F0705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99" y="6114"/>
              <a:ext cx="362" cy="585"/>
            </a:xfrm>
            <a:custGeom>
              <a:avLst/>
              <a:gdLst>
                <a:gd name="T0" fmla="*/ 0 w 131"/>
                <a:gd name="T1" fmla="*/ 121 h 212"/>
                <a:gd name="T2" fmla="*/ 11 w 131"/>
                <a:gd name="T3" fmla="*/ 54 h 212"/>
                <a:gd name="T4" fmla="*/ 42 w 131"/>
                <a:gd name="T5" fmla="*/ 13 h 212"/>
                <a:gd name="T6" fmla="*/ 91 w 131"/>
                <a:gd name="T7" fmla="*/ 0 h 212"/>
                <a:gd name="T8" fmla="*/ 115 w 131"/>
                <a:gd name="T9" fmla="*/ 3 h 212"/>
                <a:gd name="T10" fmla="*/ 115 w 131"/>
                <a:gd name="T11" fmla="*/ 16 h 212"/>
                <a:gd name="T12" fmla="*/ 90 w 131"/>
                <a:gd name="T13" fmla="*/ 12 h 212"/>
                <a:gd name="T14" fmla="*/ 36 w 131"/>
                <a:gd name="T15" fmla="*/ 37 h 212"/>
                <a:gd name="T16" fmla="*/ 14 w 131"/>
                <a:gd name="T17" fmla="*/ 110 h 212"/>
                <a:gd name="T18" fmla="*/ 16 w 131"/>
                <a:gd name="T19" fmla="*/ 110 h 212"/>
                <a:gd name="T20" fmla="*/ 41 w 131"/>
                <a:gd name="T21" fmla="*/ 89 h 212"/>
                <a:gd name="T22" fmla="*/ 70 w 131"/>
                <a:gd name="T23" fmla="*/ 82 h 212"/>
                <a:gd name="T24" fmla="*/ 115 w 131"/>
                <a:gd name="T25" fmla="*/ 98 h 212"/>
                <a:gd name="T26" fmla="*/ 131 w 131"/>
                <a:gd name="T27" fmla="*/ 144 h 212"/>
                <a:gd name="T28" fmla="*/ 114 w 131"/>
                <a:gd name="T29" fmla="*/ 194 h 212"/>
                <a:gd name="T30" fmla="*/ 68 w 131"/>
                <a:gd name="T31" fmla="*/ 212 h 212"/>
                <a:gd name="T32" fmla="*/ 18 w 131"/>
                <a:gd name="T33" fmla="*/ 188 h 212"/>
                <a:gd name="T34" fmla="*/ 0 w 131"/>
                <a:gd name="T35" fmla="*/ 121 h 212"/>
                <a:gd name="T36" fmla="*/ 68 w 131"/>
                <a:gd name="T37" fmla="*/ 199 h 212"/>
                <a:gd name="T38" fmla="*/ 104 w 131"/>
                <a:gd name="T39" fmla="*/ 185 h 212"/>
                <a:gd name="T40" fmla="*/ 116 w 131"/>
                <a:gd name="T41" fmla="*/ 144 h 212"/>
                <a:gd name="T42" fmla="*/ 104 w 131"/>
                <a:gd name="T43" fmla="*/ 107 h 212"/>
                <a:gd name="T44" fmla="*/ 69 w 131"/>
                <a:gd name="T45" fmla="*/ 94 h 212"/>
                <a:gd name="T46" fmla="*/ 43 w 131"/>
                <a:gd name="T47" fmla="*/ 100 h 212"/>
                <a:gd name="T48" fmla="*/ 23 w 131"/>
                <a:gd name="T49" fmla="*/ 117 h 212"/>
                <a:gd name="T50" fmla="*/ 16 w 131"/>
                <a:gd name="T51" fmla="*/ 138 h 212"/>
                <a:gd name="T52" fmla="*/ 23 w 131"/>
                <a:gd name="T53" fmla="*/ 168 h 212"/>
                <a:gd name="T54" fmla="*/ 42 w 131"/>
                <a:gd name="T55" fmla="*/ 191 h 212"/>
                <a:gd name="T56" fmla="*/ 68 w 131"/>
                <a:gd name="T57" fmla="*/ 199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31" h="212">
                  <a:moveTo>
                    <a:pt x="0" y="121"/>
                  </a:moveTo>
                  <a:cubicBezTo>
                    <a:pt x="0" y="95"/>
                    <a:pt x="4" y="72"/>
                    <a:pt x="11" y="54"/>
                  </a:cubicBezTo>
                  <a:cubicBezTo>
                    <a:pt x="19" y="36"/>
                    <a:pt x="29" y="22"/>
                    <a:pt x="42" y="13"/>
                  </a:cubicBezTo>
                  <a:cubicBezTo>
                    <a:pt x="56" y="5"/>
                    <a:pt x="72" y="0"/>
                    <a:pt x="91" y="0"/>
                  </a:cubicBezTo>
                  <a:cubicBezTo>
                    <a:pt x="99" y="0"/>
                    <a:pt x="107" y="1"/>
                    <a:pt x="115" y="3"/>
                  </a:cubicBezTo>
                  <a:cubicBezTo>
                    <a:pt x="115" y="16"/>
                    <a:pt x="115" y="16"/>
                    <a:pt x="115" y="16"/>
                  </a:cubicBezTo>
                  <a:cubicBezTo>
                    <a:pt x="108" y="13"/>
                    <a:pt x="100" y="12"/>
                    <a:pt x="90" y="12"/>
                  </a:cubicBezTo>
                  <a:cubicBezTo>
                    <a:pt x="67" y="12"/>
                    <a:pt x="49" y="20"/>
                    <a:pt x="36" y="37"/>
                  </a:cubicBezTo>
                  <a:cubicBezTo>
                    <a:pt x="23" y="54"/>
                    <a:pt x="16" y="78"/>
                    <a:pt x="14" y="110"/>
                  </a:cubicBezTo>
                  <a:cubicBezTo>
                    <a:pt x="16" y="110"/>
                    <a:pt x="16" y="110"/>
                    <a:pt x="16" y="110"/>
                  </a:cubicBezTo>
                  <a:cubicBezTo>
                    <a:pt x="23" y="101"/>
                    <a:pt x="31" y="94"/>
                    <a:pt x="41" y="89"/>
                  </a:cubicBezTo>
                  <a:cubicBezTo>
                    <a:pt x="50" y="84"/>
                    <a:pt x="59" y="82"/>
                    <a:pt x="70" y="82"/>
                  </a:cubicBezTo>
                  <a:cubicBezTo>
                    <a:pt x="89" y="82"/>
                    <a:pt x="104" y="87"/>
                    <a:pt x="115" y="98"/>
                  </a:cubicBezTo>
                  <a:cubicBezTo>
                    <a:pt x="126" y="109"/>
                    <a:pt x="131" y="125"/>
                    <a:pt x="131" y="144"/>
                  </a:cubicBezTo>
                  <a:cubicBezTo>
                    <a:pt x="131" y="165"/>
                    <a:pt x="125" y="181"/>
                    <a:pt x="114" y="194"/>
                  </a:cubicBezTo>
                  <a:cubicBezTo>
                    <a:pt x="102" y="206"/>
                    <a:pt x="87" y="212"/>
                    <a:pt x="68" y="212"/>
                  </a:cubicBezTo>
                  <a:cubicBezTo>
                    <a:pt x="47" y="212"/>
                    <a:pt x="31" y="204"/>
                    <a:pt x="18" y="188"/>
                  </a:cubicBezTo>
                  <a:cubicBezTo>
                    <a:pt x="6" y="172"/>
                    <a:pt x="0" y="150"/>
                    <a:pt x="0" y="121"/>
                  </a:cubicBezTo>
                  <a:close/>
                  <a:moveTo>
                    <a:pt x="68" y="199"/>
                  </a:moveTo>
                  <a:cubicBezTo>
                    <a:pt x="83" y="199"/>
                    <a:pt x="95" y="195"/>
                    <a:pt x="104" y="185"/>
                  </a:cubicBezTo>
                  <a:cubicBezTo>
                    <a:pt x="112" y="175"/>
                    <a:pt x="116" y="162"/>
                    <a:pt x="116" y="144"/>
                  </a:cubicBezTo>
                  <a:cubicBezTo>
                    <a:pt x="116" y="128"/>
                    <a:pt x="112" y="116"/>
                    <a:pt x="104" y="107"/>
                  </a:cubicBezTo>
                  <a:cubicBezTo>
                    <a:pt x="95" y="98"/>
                    <a:pt x="84" y="94"/>
                    <a:pt x="69" y="94"/>
                  </a:cubicBezTo>
                  <a:cubicBezTo>
                    <a:pt x="60" y="94"/>
                    <a:pt x="51" y="96"/>
                    <a:pt x="43" y="100"/>
                  </a:cubicBezTo>
                  <a:cubicBezTo>
                    <a:pt x="34" y="104"/>
                    <a:pt x="28" y="110"/>
                    <a:pt x="23" y="117"/>
                  </a:cubicBezTo>
                  <a:cubicBezTo>
                    <a:pt x="18" y="124"/>
                    <a:pt x="16" y="131"/>
                    <a:pt x="16" y="138"/>
                  </a:cubicBezTo>
                  <a:cubicBezTo>
                    <a:pt x="16" y="149"/>
                    <a:pt x="18" y="159"/>
                    <a:pt x="23" y="168"/>
                  </a:cubicBezTo>
                  <a:cubicBezTo>
                    <a:pt x="27" y="178"/>
                    <a:pt x="34" y="185"/>
                    <a:pt x="42" y="191"/>
                  </a:cubicBezTo>
                  <a:cubicBezTo>
                    <a:pt x="49" y="197"/>
                    <a:pt x="58" y="199"/>
                    <a:pt x="68" y="199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108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5A27DCA3-B5BF-422A-AFF7-FA11D21E1E12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9" y="6122"/>
              <a:ext cx="188" cy="569"/>
            </a:xfrm>
            <a:custGeom>
              <a:avLst/>
              <a:gdLst>
                <a:gd name="T0" fmla="*/ 68 w 68"/>
                <a:gd name="T1" fmla="*/ 206 h 206"/>
                <a:gd name="T2" fmla="*/ 55 w 68"/>
                <a:gd name="T3" fmla="*/ 206 h 206"/>
                <a:gd name="T4" fmla="*/ 55 w 68"/>
                <a:gd name="T5" fmla="*/ 56 h 206"/>
                <a:gd name="T6" fmla="*/ 56 w 68"/>
                <a:gd name="T7" fmla="*/ 14 h 206"/>
                <a:gd name="T8" fmla="*/ 52 w 68"/>
                <a:gd name="T9" fmla="*/ 18 h 206"/>
                <a:gd name="T10" fmla="*/ 8 w 68"/>
                <a:gd name="T11" fmla="*/ 52 h 206"/>
                <a:gd name="T12" fmla="*/ 0 w 68"/>
                <a:gd name="T13" fmla="*/ 42 h 206"/>
                <a:gd name="T14" fmla="*/ 56 w 68"/>
                <a:gd name="T15" fmla="*/ 0 h 206"/>
                <a:gd name="T16" fmla="*/ 68 w 68"/>
                <a:gd name="T17" fmla="*/ 0 h 206"/>
                <a:gd name="T18" fmla="*/ 68 w 68"/>
                <a:gd name="T19" fmla="*/ 20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8" h="206">
                  <a:moveTo>
                    <a:pt x="68" y="206"/>
                  </a:moveTo>
                  <a:cubicBezTo>
                    <a:pt x="55" y="206"/>
                    <a:pt x="55" y="206"/>
                    <a:pt x="55" y="206"/>
                  </a:cubicBezTo>
                  <a:cubicBezTo>
                    <a:pt x="55" y="56"/>
                    <a:pt x="55" y="56"/>
                    <a:pt x="55" y="56"/>
                  </a:cubicBezTo>
                  <a:cubicBezTo>
                    <a:pt x="55" y="43"/>
                    <a:pt x="55" y="29"/>
                    <a:pt x="56" y="14"/>
                  </a:cubicBezTo>
                  <a:cubicBezTo>
                    <a:pt x="55" y="15"/>
                    <a:pt x="53" y="17"/>
                    <a:pt x="52" y="18"/>
                  </a:cubicBezTo>
                  <a:cubicBezTo>
                    <a:pt x="50" y="19"/>
                    <a:pt x="36" y="31"/>
                    <a:pt x="8" y="5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68" y="0"/>
                    <a:pt x="68" y="0"/>
                    <a:pt x="68" y="0"/>
                  </a:cubicBezTo>
                  <a:lnTo>
                    <a:pt x="68" y="206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108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34CB3D85-2436-4339-8643-2CDE2E6E1CD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0" y="6122"/>
              <a:ext cx="162" cy="696"/>
            </a:xfrm>
            <a:custGeom>
              <a:avLst/>
              <a:gdLst>
                <a:gd name="T0" fmla="*/ 59 w 59"/>
                <a:gd name="T1" fmla="*/ 127 h 252"/>
                <a:gd name="T2" fmla="*/ 48 w 59"/>
                <a:gd name="T3" fmla="*/ 196 h 252"/>
                <a:gd name="T4" fmla="*/ 16 w 59"/>
                <a:gd name="T5" fmla="*/ 252 h 252"/>
                <a:gd name="T6" fmla="*/ 1 w 59"/>
                <a:gd name="T7" fmla="*/ 252 h 252"/>
                <a:gd name="T8" fmla="*/ 43 w 59"/>
                <a:gd name="T9" fmla="*/ 127 h 252"/>
                <a:gd name="T10" fmla="*/ 32 w 59"/>
                <a:gd name="T11" fmla="*/ 58 h 252"/>
                <a:gd name="T12" fmla="*/ 0 w 59"/>
                <a:gd name="T13" fmla="*/ 0 h 252"/>
                <a:gd name="T14" fmla="*/ 16 w 59"/>
                <a:gd name="T15" fmla="*/ 0 h 252"/>
                <a:gd name="T16" fmla="*/ 48 w 59"/>
                <a:gd name="T17" fmla="*/ 58 h 252"/>
                <a:gd name="T18" fmla="*/ 59 w 59"/>
                <a:gd name="T19" fmla="*/ 127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252">
                  <a:moveTo>
                    <a:pt x="59" y="127"/>
                  </a:moveTo>
                  <a:cubicBezTo>
                    <a:pt x="59" y="152"/>
                    <a:pt x="55" y="175"/>
                    <a:pt x="48" y="196"/>
                  </a:cubicBezTo>
                  <a:cubicBezTo>
                    <a:pt x="40" y="217"/>
                    <a:pt x="30" y="236"/>
                    <a:pt x="16" y="252"/>
                  </a:cubicBezTo>
                  <a:cubicBezTo>
                    <a:pt x="1" y="252"/>
                    <a:pt x="1" y="252"/>
                    <a:pt x="1" y="252"/>
                  </a:cubicBezTo>
                  <a:cubicBezTo>
                    <a:pt x="29" y="214"/>
                    <a:pt x="43" y="172"/>
                    <a:pt x="43" y="127"/>
                  </a:cubicBezTo>
                  <a:cubicBezTo>
                    <a:pt x="43" y="103"/>
                    <a:pt x="40" y="80"/>
                    <a:pt x="32" y="58"/>
                  </a:cubicBezTo>
                  <a:cubicBezTo>
                    <a:pt x="25" y="37"/>
                    <a:pt x="14" y="17"/>
                    <a:pt x="0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30" y="17"/>
                    <a:pt x="41" y="36"/>
                    <a:pt x="48" y="58"/>
                  </a:cubicBezTo>
                  <a:cubicBezTo>
                    <a:pt x="55" y="79"/>
                    <a:pt x="59" y="102"/>
                    <a:pt x="59" y="127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108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59FA339E-81B2-4917-83EA-EDE738C3500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24" y="6114"/>
              <a:ext cx="359" cy="585"/>
            </a:xfrm>
            <a:custGeom>
              <a:avLst/>
              <a:gdLst>
                <a:gd name="T0" fmla="*/ 130 w 130"/>
                <a:gd name="T1" fmla="*/ 91 h 212"/>
                <a:gd name="T2" fmla="*/ 119 w 130"/>
                <a:gd name="T3" fmla="*/ 158 h 212"/>
                <a:gd name="T4" fmla="*/ 88 w 130"/>
                <a:gd name="T5" fmla="*/ 199 h 212"/>
                <a:gd name="T6" fmla="*/ 39 w 130"/>
                <a:gd name="T7" fmla="*/ 212 h 212"/>
                <a:gd name="T8" fmla="*/ 12 w 130"/>
                <a:gd name="T9" fmla="*/ 208 h 212"/>
                <a:gd name="T10" fmla="*/ 12 w 130"/>
                <a:gd name="T11" fmla="*/ 196 h 212"/>
                <a:gd name="T12" fmla="*/ 26 w 130"/>
                <a:gd name="T13" fmla="*/ 199 h 212"/>
                <a:gd name="T14" fmla="*/ 39 w 130"/>
                <a:gd name="T15" fmla="*/ 200 h 212"/>
                <a:gd name="T16" fmla="*/ 94 w 130"/>
                <a:gd name="T17" fmla="*/ 175 h 212"/>
                <a:gd name="T18" fmla="*/ 116 w 130"/>
                <a:gd name="T19" fmla="*/ 102 h 212"/>
                <a:gd name="T20" fmla="*/ 114 w 130"/>
                <a:gd name="T21" fmla="*/ 102 h 212"/>
                <a:gd name="T22" fmla="*/ 90 w 130"/>
                <a:gd name="T23" fmla="*/ 123 h 212"/>
                <a:gd name="T24" fmla="*/ 60 w 130"/>
                <a:gd name="T25" fmla="*/ 130 h 212"/>
                <a:gd name="T26" fmla="*/ 15 w 130"/>
                <a:gd name="T27" fmla="*/ 114 h 212"/>
                <a:gd name="T28" fmla="*/ 0 w 130"/>
                <a:gd name="T29" fmla="*/ 69 h 212"/>
                <a:gd name="T30" fmla="*/ 17 w 130"/>
                <a:gd name="T31" fmla="*/ 19 h 212"/>
                <a:gd name="T32" fmla="*/ 63 w 130"/>
                <a:gd name="T33" fmla="*/ 0 h 212"/>
                <a:gd name="T34" fmla="*/ 98 w 130"/>
                <a:gd name="T35" fmla="*/ 11 h 212"/>
                <a:gd name="T36" fmla="*/ 121 w 130"/>
                <a:gd name="T37" fmla="*/ 42 h 212"/>
                <a:gd name="T38" fmla="*/ 130 w 130"/>
                <a:gd name="T39" fmla="*/ 91 h 212"/>
                <a:gd name="T40" fmla="*/ 63 w 130"/>
                <a:gd name="T41" fmla="*/ 13 h 212"/>
                <a:gd name="T42" fmla="*/ 27 w 130"/>
                <a:gd name="T43" fmla="*/ 28 h 212"/>
                <a:gd name="T44" fmla="*/ 14 w 130"/>
                <a:gd name="T45" fmla="*/ 69 h 212"/>
                <a:gd name="T46" fmla="*/ 26 w 130"/>
                <a:gd name="T47" fmla="*/ 106 h 212"/>
                <a:gd name="T48" fmla="*/ 61 w 130"/>
                <a:gd name="T49" fmla="*/ 118 h 212"/>
                <a:gd name="T50" fmla="*/ 88 w 130"/>
                <a:gd name="T51" fmla="*/ 112 h 212"/>
                <a:gd name="T52" fmla="*/ 107 w 130"/>
                <a:gd name="T53" fmla="*/ 95 h 212"/>
                <a:gd name="T54" fmla="*/ 114 w 130"/>
                <a:gd name="T55" fmla="*/ 74 h 212"/>
                <a:gd name="T56" fmla="*/ 108 w 130"/>
                <a:gd name="T57" fmla="*/ 43 h 212"/>
                <a:gd name="T58" fmla="*/ 90 w 130"/>
                <a:gd name="T59" fmla="*/ 21 h 212"/>
                <a:gd name="T60" fmla="*/ 63 w 130"/>
                <a:gd name="T61" fmla="*/ 13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30" h="212">
                  <a:moveTo>
                    <a:pt x="130" y="91"/>
                  </a:moveTo>
                  <a:cubicBezTo>
                    <a:pt x="130" y="118"/>
                    <a:pt x="126" y="140"/>
                    <a:pt x="119" y="158"/>
                  </a:cubicBezTo>
                  <a:cubicBezTo>
                    <a:pt x="112" y="177"/>
                    <a:pt x="102" y="190"/>
                    <a:pt x="88" y="199"/>
                  </a:cubicBezTo>
                  <a:cubicBezTo>
                    <a:pt x="75" y="207"/>
                    <a:pt x="58" y="212"/>
                    <a:pt x="39" y="212"/>
                  </a:cubicBezTo>
                  <a:cubicBezTo>
                    <a:pt x="29" y="212"/>
                    <a:pt x="20" y="211"/>
                    <a:pt x="12" y="208"/>
                  </a:cubicBezTo>
                  <a:cubicBezTo>
                    <a:pt x="12" y="196"/>
                    <a:pt x="12" y="196"/>
                    <a:pt x="12" y="196"/>
                  </a:cubicBezTo>
                  <a:cubicBezTo>
                    <a:pt x="16" y="197"/>
                    <a:pt x="21" y="198"/>
                    <a:pt x="26" y="199"/>
                  </a:cubicBezTo>
                  <a:cubicBezTo>
                    <a:pt x="32" y="200"/>
                    <a:pt x="36" y="200"/>
                    <a:pt x="39" y="200"/>
                  </a:cubicBezTo>
                  <a:cubicBezTo>
                    <a:pt x="63" y="200"/>
                    <a:pt x="81" y="192"/>
                    <a:pt x="94" y="175"/>
                  </a:cubicBezTo>
                  <a:cubicBezTo>
                    <a:pt x="107" y="158"/>
                    <a:pt x="114" y="134"/>
                    <a:pt x="116" y="102"/>
                  </a:cubicBezTo>
                  <a:cubicBezTo>
                    <a:pt x="114" y="102"/>
                    <a:pt x="114" y="102"/>
                    <a:pt x="114" y="102"/>
                  </a:cubicBezTo>
                  <a:cubicBezTo>
                    <a:pt x="107" y="111"/>
                    <a:pt x="99" y="118"/>
                    <a:pt x="90" y="123"/>
                  </a:cubicBezTo>
                  <a:cubicBezTo>
                    <a:pt x="80" y="127"/>
                    <a:pt x="70" y="130"/>
                    <a:pt x="60" y="130"/>
                  </a:cubicBezTo>
                  <a:cubicBezTo>
                    <a:pt x="41" y="130"/>
                    <a:pt x="26" y="125"/>
                    <a:pt x="15" y="114"/>
                  </a:cubicBezTo>
                  <a:cubicBezTo>
                    <a:pt x="5" y="104"/>
                    <a:pt x="0" y="89"/>
                    <a:pt x="0" y="69"/>
                  </a:cubicBezTo>
                  <a:cubicBezTo>
                    <a:pt x="0" y="49"/>
                    <a:pt x="5" y="32"/>
                    <a:pt x="17" y="19"/>
                  </a:cubicBezTo>
                  <a:cubicBezTo>
                    <a:pt x="29" y="7"/>
                    <a:pt x="44" y="0"/>
                    <a:pt x="63" y="0"/>
                  </a:cubicBezTo>
                  <a:cubicBezTo>
                    <a:pt x="76" y="0"/>
                    <a:pt x="88" y="4"/>
                    <a:pt x="98" y="11"/>
                  </a:cubicBezTo>
                  <a:cubicBezTo>
                    <a:pt x="108" y="18"/>
                    <a:pt x="116" y="28"/>
                    <a:pt x="121" y="42"/>
                  </a:cubicBezTo>
                  <a:cubicBezTo>
                    <a:pt x="127" y="56"/>
                    <a:pt x="130" y="72"/>
                    <a:pt x="130" y="91"/>
                  </a:cubicBezTo>
                  <a:close/>
                  <a:moveTo>
                    <a:pt x="63" y="13"/>
                  </a:moveTo>
                  <a:cubicBezTo>
                    <a:pt x="48" y="13"/>
                    <a:pt x="36" y="18"/>
                    <a:pt x="27" y="28"/>
                  </a:cubicBezTo>
                  <a:cubicBezTo>
                    <a:pt x="18" y="37"/>
                    <a:pt x="14" y="51"/>
                    <a:pt x="14" y="69"/>
                  </a:cubicBezTo>
                  <a:cubicBezTo>
                    <a:pt x="14" y="85"/>
                    <a:pt x="18" y="97"/>
                    <a:pt x="26" y="106"/>
                  </a:cubicBezTo>
                  <a:cubicBezTo>
                    <a:pt x="34" y="114"/>
                    <a:pt x="46" y="118"/>
                    <a:pt x="61" y="118"/>
                  </a:cubicBezTo>
                  <a:cubicBezTo>
                    <a:pt x="71" y="118"/>
                    <a:pt x="79" y="116"/>
                    <a:pt x="88" y="112"/>
                  </a:cubicBezTo>
                  <a:cubicBezTo>
                    <a:pt x="96" y="108"/>
                    <a:pt x="102" y="102"/>
                    <a:pt x="107" y="95"/>
                  </a:cubicBezTo>
                  <a:cubicBezTo>
                    <a:pt x="112" y="88"/>
                    <a:pt x="114" y="81"/>
                    <a:pt x="114" y="74"/>
                  </a:cubicBezTo>
                  <a:cubicBezTo>
                    <a:pt x="114" y="63"/>
                    <a:pt x="112" y="53"/>
                    <a:pt x="108" y="43"/>
                  </a:cubicBezTo>
                  <a:cubicBezTo>
                    <a:pt x="104" y="33"/>
                    <a:pt x="97" y="26"/>
                    <a:pt x="90" y="21"/>
                  </a:cubicBezTo>
                  <a:cubicBezTo>
                    <a:pt x="82" y="15"/>
                    <a:pt x="73" y="13"/>
                    <a:pt x="63" y="13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108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176FF48D-96DB-482A-906B-C4C41AF2366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77" y="6114"/>
              <a:ext cx="358" cy="585"/>
            </a:xfrm>
            <a:custGeom>
              <a:avLst/>
              <a:gdLst>
                <a:gd name="T0" fmla="*/ 130 w 130"/>
                <a:gd name="T1" fmla="*/ 91 h 212"/>
                <a:gd name="T2" fmla="*/ 119 w 130"/>
                <a:gd name="T3" fmla="*/ 158 h 212"/>
                <a:gd name="T4" fmla="*/ 88 w 130"/>
                <a:gd name="T5" fmla="*/ 199 h 212"/>
                <a:gd name="T6" fmla="*/ 39 w 130"/>
                <a:gd name="T7" fmla="*/ 212 h 212"/>
                <a:gd name="T8" fmla="*/ 12 w 130"/>
                <a:gd name="T9" fmla="*/ 208 h 212"/>
                <a:gd name="T10" fmla="*/ 12 w 130"/>
                <a:gd name="T11" fmla="*/ 196 h 212"/>
                <a:gd name="T12" fmla="*/ 27 w 130"/>
                <a:gd name="T13" fmla="*/ 199 h 212"/>
                <a:gd name="T14" fmla="*/ 40 w 130"/>
                <a:gd name="T15" fmla="*/ 200 h 212"/>
                <a:gd name="T16" fmla="*/ 94 w 130"/>
                <a:gd name="T17" fmla="*/ 175 h 212"/>
                <a:gd name="T18" fmla="*/ 116 w 130"/>
                <a:gd name="T19" fmla="*/ 102 h 212"/>
                <a:gd name="T20" fmla="*/ 115 w 130"/>
                <a:gd name="T21" fmla="*/ 102 h 212"/>
                <a:gd name="T22" fmla="*/ 90 w 130"/>
                <a:gd name="T23" fmla="*/ 123 h 212"/>
                <a:gd name="T24" fmla="*/ 60 w 130"/>
                <a:gd name="T25" fmla="*/ 130 h 212"/>
                <a:gd name="T26" fmla="*/ 16 w 130"/>
                <a:gd name="T27" fmla="*/ 114 h 212"/>
                <a:gd name="T28" fmla="*/ 0 w 130"/>
                <a:gd name="T29" fmla="*/ 69 h 212"/>
                <a:gd name="T30" fmla="*/ 17 w 130"/>
                <a:gd name="T31" fmla="*/ 19 h 212"/>
                <a:gd name="T32" fmla="*/ 63 w 130"/>
                <a:gd name="T33" fmla="*/ 0 h 212"/>
                <a:gd name="T34" fmla="*/ 98 w 130"/>
                <a:gd name="T35" fmla="*/ 11 h 212"/>
                <a:gd name="T36" fmla="*/ 122 w 130"/>
                <a:gd name="T37" fmla="*/ 42 h 212"/>
                <a:gd name="T38" fmla="*/ 130 w 130"/>
                <a:gd name="T39" fmla="*/ 91 h 212"/>
                <a:gd name="T40" fmla="*/ 63 w 130"/>
                <a:gd name="T41" fmla="*/ 13 h 212"/>
                <a:gd name="T42" fmla="*/ 27 w 130"/>
                <a:gd name="T43" fmla="*/ 28 h 212"/>
                <a:gd name="T44" fmla="*/ 14 w 130"/>
                <a:gd name="T45" fmla="*/ 69 h 212"/>
                <a:gd name="T46" fmla="*/ 27 w 130"/>
                <a:gd name="T47" fmla="*/ 106 h 212"/>
                <a:gd name="T48" fmla="*/ 62 w 130"/>
                <a:gd name="T49" fmla="*/ 118 h 212"/>
                <a:gd name="T50" fmla="*/ 88 w 130"/>
                <a:gd name="T51" fmla="*/ 112 h 212"/>
                <a:gd name="T52" fmla="*/ 108 w 130"/>
                <a:gd name="T53" fmla="*/ 95 h 212"/>
                <a:gd name="T54" fmla="*/ 115 w 130"/>
                <a:gd name="T55" fmla="*/ 74 h 212"/>
                <a:gd name="T56" fmla="*/ 108 w 130"/>
                <a:gd name="T57" fmla="*/ 43 h 212"/>
                <a:gd name="T58" fmla="*/ 90 w 130"/>
                <a:gd name="T59" fmla="*/ 21 h 212"/>
                <a:gd name="T60" fmla="*/ 63 w 130"/>
                <a:gd name="T61" fmla="*/ 13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30" h="212">
                  <a:moveTo>
                    <a:pt x="130" y="91"/>
                  </a:moveTo>
                  <a:cubicBezTo>
                    <a:pt x="130" y="118"/>
                    <a:pt x="126" y="140"/>
                    <a:pt x="119" y="158"/>
                  </a:cubicBezTo>
                  <a:cubicBezTo>
                    <a:pt x="112" y="177"/>
                    <a:pt x="102" y="190"/>
                    <a:pt x="88" y="199"/>
                  </a:cubicBezTo>
                  <a:cubicBezTo>
                    <a:pt x="75" y="207"/>
                    <a:pt x="59" y="212"/>
                    <a:pt x="39" y="212"/>
                  </a:cubicBezTo>
                  <a:cubicBezTo>
                    <a:pt x="30" y="212"/>
                    <a:pt x="21" y="211"/>
                    <a:pt x="12" y="208"/>
                  </a:cubicBezTo>
                  <a:cubicBezTo>
                    <a:pt x="12" y="196"/>
                    <a:pt x="12" y="196"/>
                    <a:pt x="12" y="196"/>
                  </a:cubicBezTo>
                  <a:cubicBezTo>
                    <a:pt x="16" y="197"/>
                    <a:pt x="21" y="198"/>
                    <a:pt x="27" y="199"/>
                  </a:cubicBezTo>
                  <a:cubicBezTo>
                    <a:pt x="33" y="200"/>
                    <a:pt x="37" y="200"/>
                    <a:pt x="40" y="200"/>
                  </a:cubicBezTo>
                  <a:cubicBezTo>
                    <a:pt x="63" y="200"/>
                    <a:pt x="81" y="192"/>
                    <a:pt x="94" y="175"/>
                  </a:cubicBezTo>
                  <a:cubicBezTo>
                    <a:pt x="107" y="158"/>
                    <a:pt x="115" y="134"/>
                    <a:pt x="116" y="102"/>
                  </a:cubicBezTo>
                  <a:cubicBezTo>
                    <a:pt x="115" y="102"/>
                    <a:pt x="115" y="102"/>
                    <a:pt x="115" y="102"/>
                  </a:cubicBezTo>
                  <a:cubicBezTo>
                    <a:pt x="108" y="111"/>
                    <a:pt x="100" y="118"/>
                    <a:pt x="90" y="123"/>
                  </a:cubicBezTo>
                  <a:cubicBezTo>
                    <a:pt x="81" y="127"/>
                    <a:pt x="71" y="130"/>
                    <a:pt x="60" y="130"/>
                  </a:cubicBezTo>
                  <a:cubicBezTo>
                    <a:pt x="41" y="130"/>
                    <a:pt x="27" y="125"/>
                    <a:pt x="16" y="114"/>
                  </a:cubicBezTo>
                  <a:cubicBezTo>
                    <a:pt x="5" y="104"/>
                    <a:pt x="0" y="89"/>
                    <a:pt x="0" y="69"/>
                  </a:cubicBezTo>
                  <a:cubicBezTo>
                    <a:pt x="0" y="49"/>
                    <a:pt x="6" y="32"/>
                    <a:pt x="17" y="19"/>
                  </a:cubicBezTo>
                  <a:cubicBezTo>
                    <a:pt x="29" y="7"/>
                    <a:pt x="44" y="0"/>
                    <a:pt x="63" y="0"/>
                  </a:cubicBezTo>
                  <a:cubicBezTo>
                    <a:pt x="76" y="0"/>
                    <a:pt x="88" y="4"/>
                    <a:pt x="98" y="11"/>
                  </a:cubicBezTo>
                  <a:cubicBezTo>
                    <a:pt x="108" y="18"/>
                    <a:pt x="116" y="28"/>
                    <a:pt x="122" y="42"/>
                  </a:cubicBezTo>
                  <a:cubicBezTo>
                    <a:pt x="127" y="56"/>
                    <a:pt x="130" y="72"/>
                    <a:pt x="130" y="91"/>
                  </a:cubicBezTo>
                  <a:close/>
                  <a:moveTo>
                    <a:pt x="63" y="13"/>
                  </a:moveTo>
                  <a:cubicBezTo>
                    <a:pt x="48" y="13"/>
                    <a:pt x="36" y="18"/>
                    <a:pt x="27" y="28"/>
                  </a:cubicBezTo>
                  <a:cubicBezTo>
                    <a:pt x="19" y="37"/>
                    <a:pt x="14" y="51"/>
                    <a:pt x="14" y="69"/>
                  </a:cubicBezTo>
                  <a:cubicBezTo>
                    <a:pt x="14" y="85"/>
                    <a:pt x="18" y="97"/>
                    <a:pt x="27" y="106"/>
                  </a:cubicBezTo>
                  <a:cubicBezTo>
                    <a:pt x="35" y="114"/>
                    <a:pt x="46" y="118"/>
                    <a:pt x="62" y="118"/>
                  </a:cubicBezTo>
                  <a:cubicBezTo>
                    <a:pt x="71" y="118"/>
                    <a:pt x="80" y="116"/>
                    <a:pt x="88" y="112"/>
                  </a:cubicBezTo>
                  <a:cubicBezTo>
                    <a:pt x="96" y="108"/>
                    <a:pt x="103" y="102"/>
                    <a:pt x="108" y="95"/>
                  </a:cubicBezTo>
                  <a:cubicBezTo>
                    <a:pt x="112" y="88"/>
                    <a:pt x="115" y="81"/>
                    <a:pt x="115" y="74"/>
                  </a:cubicBezTo>
                  <a:cubicBezTo>
                    <a:pt x="115" y="63"/>
                    <a:pt x="113" y="53"/>
                    <a:pt x="108" y="43"/>
                  </a:cubicBezTo>
                  <a:cubicBezTo>
                    <a:pt x="104" y="33"/>
                    <a:pt x="98" y="26"/>
                    <a:pt x="90" y="21"/>
                  </a:cubicBezTo>
                  <a:cubicBezTo>
                    <a:pt x="82" y="15"/>
                    <a:pt x="73" y="13"/>
                    <a:pt x="63" y="13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108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9E460AC2-ABD6-4104-8435-DA806863588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37" y="6114"/>
              <a:ext cx="362" cy="585"/>
            </a:xfrm>
            <a:custGeom>
              <a:avLst/>
              <a:gdLst>
                <a:gd name="T0" fmla="*/ 0 w 131"/>
                <a:gd name="T1" fmla="*/ 121 h 212"/>
                <a:gd name="T2" fmla="*/ 11 w 131"/>
                <a:gd name="T3" fmla="*/ 54 h 212"/>
                <a:gd name="T4" fmla="*/ 42 w 131"/>
                <a:gd name="T5" fmla="*/ 13 h 212"/>
                <a:gd name="T6" fmla="*/ 90 w 131"/>
                <a:gd name="T7" fmla="*/ 0 h 212"/>
                <a:gd name="T8" fmla="*/ 114 w 131"/>
                <a:gd name="T9" fmla="*/ 3 h 212"/>
                <a:gd name="T10" fmla="*/ 114 w 131"/>
                <a:gd name="T11" fmla="*/ 16 h 212"/>
                <a:gd name="T12" fmla="*/ 90 w 131"/>
                <a:gd name="T13" fmla="*/ 12 h 212"/>
                <a:gd name="T14" fmla="*/ 36 w 131"/>
                <a:gd name="T15" fmla="*/ 37 h 212"/>
                <a:gd name="T16" fmla="*/ 14 w 131"/>
                <a:gd name="T17" fmla="*/ 110 h 212"/>
                <a:gd name="T18" fmla="*/ 16 w 131"/>
                <a:gd name="T19" fmla="*/ 110 h 212"/>
                <a:gd name="T20" fmla="*/ 40 w 131"/>
                <a:gd name="T21" fmla="*/ 89 h 212"/>
                <a:gd name="T22" fmla="*/ 69 w 131"/>
                <a:gd name="T23" fmla="*/ 82 h 212"/>
                <a:gd name="T24" fmla="*/ 114 w 131"/>
                <a:gd name="T25" fmla="*/ 98 h 212"/>
                <a:gd name="T26" fmla="*/ 131 w 131"/>
                <a:gd name="T27" fmla="*/ 144 h 212"/>
                <a:gd name="T28" fmla="*/ 114 w 131"/>
                <a:gd name="T29" fmla="*/ 194 h 212"/>
                <a:gd name="T30" fmla="*/ 67 w 131"/>
                <a:gd name="T31" fmla="*/ 212 h 212"/>
                <a:gd name="T32" fmla="*/ 18 w 131"/>
                <a:gd name="T33" fmla="*/ 188 h 212"/>
                <a:gd name="T34" fmla="*/ 0 w 131"/>
                <a:gd name="T35" fmla="*/ 121 h 212"/>
                <a:gd name="T36" fmla="*/ 67 w 131"/>
                <a:gd name="T37" fmla="*/ 199 h 212"/>
                <a:gd name="T38" fmla="*/ 103 w 131"/>
                <a:gd name="T39" fmla="*/ 185 h 212"/>
                <a:gd name="T40" fmla="*/ 116 w 131"/>
                <a:gd name="T41" fmla="*/ 144 h 212"/>
                <a:gd name="T42" fmla="*/ 103 w 131"/>
                <a:gd name="T43" fmla="*/ 107 h 212"/>
                <a:gd name="T44" fmla="*/ 69 w 131"/>
                <a:gd name="T45" fmla="*/ 94 h 212"/>
                <a:gd name="T46" fmla="*/ 42 w 131"/>
                <a:gd name="T47" fmla="*/ 100 h 212"/>
                <a:gd name="T48" fmla="*/ 23 w 131"/>
                <a:gd name="T49" fmla="*/ 117 h 212"/>
                <a:gd name="T50" fmla="*/ 15 w 131"/>
                <a:gd name="T51" fmla="*/ 138 h 212"/>
                <a:gd name="T52" fmla="*/ 22 w 131"/>
                <a:gd name="T53" fmla="*/ 168 h 212"/>
                <a:gd name="T54" fmla="*/ 41 w 131"/>
                <a:gd name="T55" fmla="*/ 191 h 212"/>
                <a:gd name="T56" fmla="*/ 67 w 131"/>
                <a:gd name="T57" fmla="*/ 199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31" h="212">
                  <a:moveTo>
                    <a:pt x="0" y="121"/>
                  </a:moveTo>
                  <a:cubicBezTo>
                    <a:pt x="0" y="95"/>
                    <a:pt x="4" y="72"/>
                    <a:pt x="11" y="54"/>
                  </a:cubicBezTo>
                  <a:cubicBezTo>
                    <a:pt x="18" y="36"/>
                    <a:pt x="29" y="22"/>
                    <a:pt x="42" y="13"/>
                  </a:cubicBezTo>
                  <a:cubicBezTo>
                    <a:pt x="55" y="5"/>
                    <a:pt x="71" y="0"/>
                    <a:pt x="90" y="0"/>
                  </a:cubicBezTo>
                  <a:cubicBezTo>
                    <a:pt x="99" y="0"/>
                    <a:pt x="107" y="1"/>
                    <a:pt x="114" y="3"/>
                  </a:cubicBezTo>
                  <a:cubicBezTo>
                    <a:pt x="114" y="16"/>
                    <a:pt x="114" y="16"/>
                    <a:pt x="114" y="16"/>
                  </a:cubicBezTo>
                  <a:cubicBezTo>
                    <a:pt x="108" y="13"/>
                    <a:pt x="99" y="12"/>
                    <a:pt x="90" y="12"/>
                  </a:cubicBezTo>
                  <a:cubicBezTo>
                    <a:pt x="67" y="12"/>
                    <a:pt x="49" y="20"/>
                    <a:pt x="36" y="37"/>
                  </a:cubicBezTo>
                  <a:cubicBezTo>
                    <a:pt x="23" y="54"/>
                    <a:pt x="16" y="78"/>
                    <a:pt x="14" y="110"/>
                  </a:cubicBezTo>
                  <a:cubicBezTo>
                    <a:pt x="16" y="110"/>
                    <a:pt x="16" y="110"/>
                    <a:pt x="16" y="110"/>
                  </a:cubicBezTo>
                  <a:cubicBezTo>
                    <a:pt x="23" y="101"/>
                    <a:pt x="31" y="94"/>
                    <a:pt x="40" y="89"/>
                  </a:cubicBezTo>
                  <a:cubicBezTo>
                    <a:pt x="49" y="84"/>
                    <a:pt x="59" y="82"/>
                    <a:pt x="69" y="82"/>
                  </a:cubicBezTo>
                  <a:cubicBezTo>
                    <a:pt x="89" y="82"/>
                    <a:pt x="104" y="87"/>
                    <a:pt x="114" y="98"/>
                  </a:cubicBezTo>
                  <a:cubicBezTo>
                    <a:pt x="125" y="109"/>
                    <a:pt x="131" y="125"/>
                    <a:pt x="131" y="144"/>
                  </a:cubicBezTo>
                  <a:cubicBezTo>
                    <a:pt x="131" y="165"/>
                    <a:pt x="125" y="181"/>
                    <a:pt x="114" y="194"/>
                  </a:cubicBezTo>
                  <a:cubicBezTo>
                    <a:pt x="102" y="206"/>
                    <a:pt x="87" y="212"/>
                    <a:pt x="67" y="212"/>
                  </a:cubicBezTo>
                  <a:cubicBezTo>
                    <a:pt x="47" y="212"/>
                    <a:pt x="30" y="204"/>
                    <a:pt x="18" y="188"/>
                  </a:cubicBezTo>
                  <a:cubicBezTo>
                    <a:pt x="6" y="172"/>
                    <a:pt x="0" y="150"/>
                    <a:pt x="0" y="121"/>
                  </a:cubicBezTo>
                  <a:close/>
                  <a:moveTo>
                    <a:pt x="67" y="199"/>
                  </a:moveTo>
                  <a:cubicBezTo>
                    <a:pt x="83" y="199"/>
                    <a:pt x="95" y="195"/>
                    <a:pt x="103" y="185"/>
                  </a:cubicBezTo>
                  <a:cubicBezTo>
                    <a:pt x="112" y="175"/>
                    <a:pt x="116" y="162"/>
                    <a:pt x="116" y="144"/>
                  </a:cubicBezTo>
                  <a:cubicBezTo>
                    <a:pt x="116" y="128"/>
                    <a:pt x="112" y="116"/>
                    <a:pt x="103" y="107"/>
                  </a:cubicBezTo>
                  <a:cubicBezTo>
                    <a:pt x="95" y="98"/>
                    <a:pt x="84" y="94"/>
                    <a:pt x="69" y="94"/>
                  </a:cubicBezTo>
                  <a:cubicBezTo>
                    <a:pt x="59" y="94"/>
                    <a:pt x="51" y="96"/>
                    <a:pt x="42" y="100"/>
                  </a:cubicBezTo>
                  <a:cubicBezTo>
                    <a:pt x="34" y="104"/>
                    <a:pt x="28" y="110"/>
                    <a:pt x="23" y="117"/>
                  </a:cubicBezTo>
                  <a:cubicBezTo>
                    <a:pt x="18" y="124"/>
                    <a:pt x="15" y="131"/>
                    <a:pt x="15" y="138"/>
                  </a:cubicBezTo>
                  <a:cubicBezTo>
                    <a:pt x="15" y="149"/>
                    <a:pt x="18" y="159"/>
                    <a:pt x="22" y="168"/>
                  </a:cubicBezTo>
                  <a:cubicBezTo>
                    <a:pt x="27" y="178"/>
                    <a:pt x="33" y="185"/>
                    <a:pt x="41" y="191"/>
                  </a:cubicBezTo>
                  <a:cubicBezTo>
                    <a:pt x="49" y="197"/>
                    <a:pt x="58" y="199"/>
                    <a:pt x="67" y="199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108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09927CBE-4197-4259-996E-ECC352ABC22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8" y="6122"/>
              <a:ext cx="187" cy="569"/>
            </a:xfrm>
            <a:custGeom>
              <a:avLst/>
              <a:gdLst>
                <a:gd name="T0" fmla="*/ 68 w 68"/>
                <a:gd name="T1" fmla="*/ 206 h 206"/>
                <a:gd name="T2" fmla="*/ 54 w 68"/>
                <a:gd name="T3" fmla="*/ 206 h 206"/>
                <a:gd name="T4" fmla="*/ 54 w 68"/>
                <a:gd name="T5" fmla="*/ 56 h 206"/>
                <a:gd name="T6" fmla="*/ 56 w 68"/>
                <a:gd name="T7" fmla="*/ 14 h 206"/>
                <a:gd name="T8" fmla="*/ 52 w 68"/>
                <a:gd name="T9" fmla="*/ 18 h 206"/>
                <a:gd name="T10" fmla="*/ 8 w 68"/>
                <a:gd name="T11" fmla="*/ 52 h 206"/>
                <a:gd name="T12" fmla="*/ 0 w 68"/>
                <a:gd name="T13" fmla="*/ 42 h 206"/>
                <a:gd name="T14" fmla="*/ 56 w 68"/>
                <a:gd name="T15" fmla="*/ 0 h 206"/>
                <a:gd name="T16" fmla="*/ 68 w 68"/>
                <a:gd name="T17" fmla="*/ 0 h 206"/>
                <a:gd name="T18" fmla="*/ 68 w 68"/>
                <a:gd name="T19" fmla="*/ 20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8" h="206">
                  <a:moveTo>
                    <a:pt x="68" y="206"/>
                  </a:moveTo>
                  <a:cubicBezTo>
                    <a:pt x="54" y="206"/>
                    <a:pt x="54" y="206"/>
                    <a:pt x="54" y="206"/>
                  </a:cubicBezTo>
                  <a:cubicBezTo>
                    <a:pt x="54" y="56"/>
                    <a:pt x="54" y="56"/>
                    <a:pt x="54" y="56"/>
                  </a:cubicBezTo>
                  <a:cubicBezTo>
                    <a:pt x="54" y="43"/>
                    <a:pt x="55" y="29"/>
                    <a:pt x="56" y="14"/>
                  </a:cubicBezTo>
                  <a:cubicBezTo>
                    <a:pt x="55" y="15"/>
                    <a:pt x="53" y="17"/>
                    <a:pt x="52" y="18"/>
                  </a:cubicBezTo>
                  <a:cubicBezTo>
                    <a:pt x="50" y="19"/>
                    <a:pt x="36" y="31"/>
                    <a:pt x="8" y="5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68" y="0"/>
                    <a:pt x="68" y="0"/>
                    <a:pt x="68" y="0"/>
                  </a:cubicBezTo>
                  <a:lnTo>
                    <a:pt x="68" y="206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108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5" name="Freeform 13">
              <a:extLst>
                <a:ext uri="{FF2B5EF4-FFF2-40B4-BE49-F238E27FC236}">
                  <a16:creationId xmlns:a16="http://schemas.microsoft.com/office/drawing/2014/main" id="{63E350ED-A08A-460B-8AB0-C46285446F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45" y="6114"/>
              <a:ext cx="359" cy="585"/>
            </a:xfrm>
            <a:custGeom>
              <a:avLst/>
              <a:gdLst>
                <a:gd name="T0" fmla="*/ 0 w 130"/>
                <a:gd name="T1" fmla="*/ 121 h 212"/>
                <a:gd name="T2" fmla="*/ 11 w 130"/>
                <a:gd name="T3" fmla="*/ 54 h 212"/>
                <a:gd name="T4" fmla="*/ 42 w 130"/>
                <a:gd name="T5" fmla="*/ 13 h 212"/>
                <a:gd name="T6" fmla="*/ 90 w 130"/>
                <a:gd name="T7" fmla="*/ 0 h 212"/>
                <a:gd name="T8" fmla="*/ 114 w 130"/>
                <a:gd name="T9" fmla="*/ 3 h 212"/>
                <a:gd name="T10" fmla="*/ 114 w 130"/>
                <a:gd name="T11" fmla="*/ 16 h 212"/>
                <a:gd name="T12" fmla="*/ 89 w 130"/>
                <a:gd name="T13" fmla="*/ 12 h 212"/>
                <a:gd name="T14" fmla="*/ 35 w 130"/>
                <a:gd name="T15" fmla="*/ 37 h 212"/>
                <a:gd name="T16" fmla="*/ 14 w 130"/>
                <a:gd name="T17" fmla="*/ 110 h 212"/>
                <a:gd name="T18" fmla="*/ 16 w 130"/>
                <a:gd name="T19" fmla="*/ 110 h 212"/>
                <a:gd name="T20" fmla="*/ 40 w 130"/>
                <a:gd name="T21" fmla="*/ 89 h 212"/>
                <a:gd name="T22" fmla="*/ 69 w 130"/>
                <a:gd name="T23" fmla="*/ 82 h 212"/>
                <a:gd name="T24" fmla="*/ 114 w 130"/>
                <a:gd name="T25" fmla="*/ 98 h 212"/>
                <a:gd name="T26" fmla="*/ 130 w 130"/>
                <a:gd name="T27" fmla="*/ 144 h 212"/>
                <a:gd name="T28" fmla="*/ 113 w 130"/>
                <a:gd name="T29" fmla="*/ 194 h 212"/>
                <a:gd name="T30" fmla="*/ 67 w 130"/>
                <a:gd name="T31" fmla="*/ 212 h 212"/>
                <a:gd name="T32" fmla="*/ 18 w 130"/>
                <a:gd name="T33" fmla="*/ 188 h 212"/>
                <a:gd name="T34" fmla="*/ 0 w 130"/>
                <a:gd name="T35" fmla="*/ 121 h 212"/>
                <a:gd name="T36" fmla="*/ 67 w 130"/>
                <a:gd name="T37" fmla="*/ 199 h 212"/>
                <a:gd name="T38" fmla="*/ 103 w 130"/>
                <a:gd name="T39" fmla="*/ 185 h 212"/>
                <a:gd name="T40" fmla="*/ 116 w 130"/>
                <a:gd name="T41" fmla="*/ 144 h 212"/>
                <a:gd name="T42" fmla="*/ 103 w 130"/>
                <a:gd name="T43" fmla="*/ 107 h 212"/>
                <a:gd name="T44" fmla="*/ 69 w 130"/>
                <a:gd name="T45" fmla="*/ 94 h 212"/>
                <a:gd name="T46" fmla="*/ 42 w 130"/>
                <a:gd name="T47" fmla="*/ 100 h 212"/>
                <a:gd name="T48" fmla="*/ 23 w 130"/>
                <a:gd name="T49" fmla="*/ 117 h 212"/>
                <a:gd name="T50" fmla="*/ 15 w 130"/>
                <a:gd name="T51" fmla="*/ 138 h 212"/>
                <a:gd name="T52" fmla="*/ 22 w 130"/>
                <a:gd name="T53" fmla="*/ 168 h 212"/>
                <a:gd name="T54" fmla="*/ 41 w 130"/>
                <a:gd name="T55" fmla="*/ 191 h 212"/>
                <a:gd name="T56" fmla="*/ 67 w 130"/>
                <a:gd name="T57" fmla="*/ 199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30" h="212">
                  <a:moveTo>
                    <a:pt x="0" y="121"/>
                  </a:moveTo>
                  <a:cubicBezTo>
                    <a:pt x="0" y="95"/>
                    <a:pt x="4" y="72"/>
                    <a:pt x="11" y="54"/>
                  </a:cubicBezTo>
                  <a:cubicBezTo>
                    <a:pt x="18" y="36"/>
                    <a:pt x="28" y="22"/>
                    <a:pt x="42" y="13"/>
                  </a:cubicBezTo>
                  <a:cubicBezTo>
                    <a:pt x="55" y="5"/>
                    <a:pt x="71" y="0"/>
                    <a:pt x="90" y="0"/>
                  </a:cubicBezTo>
                  <a:cubicBezTo>
                    <a:pt x="99" y="0"/>
                    <a:pt x="107" y="1"/>
                    <a:pt x="114" y="3"/>
                  </a:cubicBezTo>
                  <a:cubicBezTo>
                    <a:pt x="114" y="16"/>
                    <a:pt x="114" y="16"/>
                    <a:pt x="114" y="16"/>
                  </a:cubicBezTo>
                  <a:cubicBezTo>
                    <a:pt x="107" y="13"/>
                    <a:pt x="99" y="12"/>
                    <a:pt x="89" y="12"/>
                  </a:cubicBezTo>
                  <a:cubicBezTo>
                    <a:pt x="66" y="12"/>
                    <a:pt x="48" y="20"/>
                    <a:pt x="35" y="37"/>
                  </a:cubicBezTo>
                  <a:cubicBezTo>
                    <a:pt x="23" y="54"/>
                    <a:pt x="15" y="78"/>
                    <a:pt x="14" y="110"/>
                  </a:cubicBezTo>
                  <a:cubicBezTo>
                    <a:pt x="16" y="110"/>
                    <a:pt x="16" y="110"/>
                    <a:pt x="16" y="110"/>
                  </a:cubicBezTo>
                  <a:cubicBezTo>
                    <a:pt x="23" y="101"/>
                    <a:pt x="31" y="94"/>
                    <a:pt x="40" y="89"/>
                  </a:cubicBezTo>
                  <a:cubicBezTo>
                    <a:pt x="49" y="84"/>
                    <a:pt x="59" y="82"/>
                    <a:pt x="69" y="82"/>
                  </a:cubicBezTo>
                  <a:cubicBezTo>
                    <a:pt x="88" y="82"/>
                    <a:pt x="103" y="87"/>
                    <a:pt x="114" y="98"/>
                  </a:cubicBezTo>
                  <a:cubicBezTo>
                    <a:pt x="125" y="109"/>
                    <a:pt x="130" y="125"/>
                    <a:pt x="130" y="144"/>
                  </a:cubicBezTo>
                  <a:cubicBezTo>
                    <a:pt x="130" y="165"/>
                    <a:pt x="125" y="181"/>
                    <a:pt x="113" y="194"/>
                  </a:cubicBezTo>
                  <a:cubicBezTo>
                    <a:pt x="102" y="206"/>
                    <a:pt x="87" y="212"/>
                    <a:pt x="67" y="212"/>
                  </a:cubicBezTo>
                  <a:cubicBezTo>
                    <a:pt x="46" y="212"/>
                    <a:pt x="30" y="204"/>
                    <a:pt x="18" y="188"/>
                  </a:cubicBezTo>
                  <a:cubicBezTo>
                    <a:pt x="6" y="172"/>
                    <a:pt x="0" y="150"/>
                    <a:pt x="0" y="121"/>
                  </a:cubicBezTo>
                  <a:close/>
                  <a:moveTo>
                    <a:pt x="67" y="199"/>
                  </a:moveTo>
                  <a:cubicBezTo>
                    <a:pt x="83" y="199"/>
                    <a:pt x="95" y="195"/>
                    <a:pt x="103" y="185"/>
                  </a:cubicBezTo>
                  <a:cubicBezTo>
                    <a:pt x="112" y="175"/>
                    <a:pt x="116" y="162"/>
                    <a:pt x="116" y="144"/>
                  </a:cubicBezTo>
                  <a:cubicBezTo>
                    <a:pt x="116" y="128"/>
                    <a:pt x="112" y="116"/>
                    <a:pt x="103" y="107"/>
                  </a:cubicBezTo>
                  <a:cubicBezTo>
                    <a:pt x="95" y="98"/>
                    <a:pt x="83" y="94"/>
                    <a:pt x="69" y="94"/>
                  </a:cubicBezTo>
                  <a:cubicBezTo>
                    <a:pt x="59" y="94"/>
                    <a:pt x="50" y="96"/>
                    <a:pt x="42" y="100"/>
                  </a:cubicBezTo>
                  <a:cubicBezTo>
                    <a:pt x="34" y="104"/>
                    <a:pt x="27" y="110"/>
                    <a:pt x="23" y="117"/>
                  </a:cubicBezTo>
                  <a:cubicBezTo>
                    <a:pt x="18" y="124"/>
                    <a:pt x="15" y="131"/>
                    <a:pt x="15" y="138"/>
                  </a:cubicBezTo>
                  <a:cubicBezTo>
                    <a:pt x="15" y="149"/>
                    <a:pt x="18" y="159"/>
                    <a:pt x="22" y="168"/>
                  </a:cubicBezTo>
                  <a:cubicBezTo>
                    <a:pt x="27" y="178"/>
                    <a:pt x="33" y="185"/>
                    <a:pt x="41" y="191"/>
                  </a:cubicBezTo>
                  <a:cubicBezTo>
                    <a:pt x="49" y="197"/>
                    <a:pt x="58" y="199"/>
                    <a:pt x="67" y="199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108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6" name="Rectangle 14">
              <a:extLst>
                <a:ext uri="{FF2B5EF4-FFF2-40B4-BE49-F238E27FC236}">
                  <a16:creationId xmlns:a16="http://schemas.microsoft.com/office/drawing/2014/main" id="{668910E7-894F-48AD-B9CB-FD9E659A44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84" y="6459"/>
              <a:ext cx="185" cy="33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108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7" name="Freeform 15">
              <a:extLst>
                <a:ext uri="{FF2B5EF4-FFF2-40B4-BE49-F238E27FC236}">
                  <a16:creationId xmlns:a16="http://schemas.microsoft.com/office/drawing/2014/main" id="{1F6BE857-A128-4718-8335-0FC156A458C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0" y="6122"/>
              <a:ext cx="348" cy="577"/>
            </a:xfrm>
            <a:custGeom>
              <a:avLst/>
              <a:gdLst>
                <a:gd name="T0" fmla="*/ 55 w 126"/>
                <a:gd name="T1" fmla="*/ 82 h 209"/>
                <a:gd name="T2" fmla="*/ 107 w 126"/>
                <a:gd name="T3" fmla="*/ 98 h 209"/>
                <a:gd name="T4" fmla="*/ 126 w 126"/>
                <a:gd name="T5" fmla="*/ 142 h 209"/>
                <a:gd name="T6" fmla="*/ 106 w 126"/>
                <a:gd name="T7" fmla="*/ 191 h 209"/>
                <a:gd name="T8" fmla="*/ 52 w 126"/>
                <a:gd name="T9" fmla="*/ 209 h 209"/>
                <a:gd name="T10" fmla="*/ 23 w 126"/>
                <a:gd name="T11" fmla="*/ 206 h 209"/>
                <a:gd name="T12" fmla="*/ 0 w 126"/>
                <a:gd name="T13" fmla="*/ 197 h 209"/>
                <a:gd name="T14" fmla="*/ 0 w 126"/>
                <a:gd name="T15" fmla="*/ 183 h 209"/>
                <a:gd name="T16" fmla="*/ 27 w 126"/>
                <a:gd name="T17" fmla="*/ 193 h 209"/>
                <a:gd name="T18" fmla="*/ 52 w 126"/>
                <a:gd name="T19" fmla="*/ 196 h 209"/>
                <a:gd name="T20" fmla="*/ 95 w 126"/>
                <a:gd name="T21" fmla="*/ 182 h 209"/>
                <a:gd name="T22" fmla="*/ 111 w 126"/>
                <a:gd name="T23" fmla="*/ 144 h 209"/>
                <a:gd name="T24" fmla="*/ 96 w 126"/>
                <a:gd name="T25" fmla="*/ 108 h 209"/>
                <a:gd name="T26" fmla="*/ 52 w 126"/>
                <a:gd name="T27" fmla="*/ 94 h 209"/>
                <a:gd name="T28" fmla="*/ 14 w 126"/>
                <a:gd name="T29" fmla="*/ 100 h 209"/>
                <a:gd name="T30" fmla="*/ 6 w 126"/>
                <a:gd name="T31" fmla="*/ 94 h 209"/>
                <a:gd name="T32" fmla="*/ 14 w 126"/>
                <a:gd name="T33" fmla="*/ 0 h 209"/>
                <a:gd name="T34" fmla="*/ 113 w 126"/>
                <a:gd name="T35" fmla="*/ 0 h 209"/>
                <a:gd name="T36" fmla="*/ 113 w 126"/>
                <a:gd name="T37" fmla="*/ 14 h 209"/>
                <a:gd name="T38" fmla="*/ 27 w 126"/>
                <a:gd name="T39" fmla="*/ 14 h 209"/>
                <a:gd name="T40" fmla="*/ 21 w 126"/>
                <a:gd name="T41" fmla="*/ 86 h 209"/>
                <a:gd name="T42" fmla="*/ 55 w 126"/>
                <a:gd name="T43" fmla="*/ 82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6" h="209">
                  <a:moveTo>
                    <a:pt x="55" y="82"/>
                  </a:moveTo>
                  <a:cubicBezTo>
                    <a:pt x="77" y="82"/>
                    <a:pt x="94" y="88"/>
                    <a:pt x="107" y="98"/>
                  </a:cubicBezTo>
                  <a:cubicBezTo>
                    <a:pt x="119" y="109"/>
                    <a:pt x="126" y="123"/>
                    <a:pt x="126" y="142"/>
                  </a:cubicBezTo>
                  <a:cubicBezTo>
                    <a:pt x="126" y="163"/>
                    <a:pt x="119" y="180"/>
                    <a:pt x="106" y="191"/>
                  </a:cubicBezTo>
                  <a:cubicBezTo>
                    <a:pt x="93" y="203"/>
                    <a:pt x="75" y="209"/>
                    <a:pt x="52" y="209"/>
                  </a:cubicBezTo>
                  <a:cubicBezTo>
                    <a:pt x="42" y="209"/>
                    <a:pt x="32" y="208"/>
                    <a:pt x="23" y="206"/>
                  </a:cubicBezTo>
                  <a:cubicBezTo>
                    <a:pt x="14" y="204"/>
                    <a:pt x="6" y="201"/>
                    <a:pt x="0" y="197"/>
                  </a:cubicBezTo>
                  <a:cubicBezTo>
                    <a:pt x="0" y="183"/>
                    <a:pt x="0" y="183"/>
                    <a:pt x="0" y="183"/>
                  </a:cubicBezTo>
                  <a:cubicBezTo>
                    <a:pt x="10" y="188"/>
                    <a:pt x="19" y="191"/>
                    <a:pt x="27" y="193"/>
                  </a:cubicBezTo>
                  <a:cubicBezTo>
                    <a:pt x="35" y="195"/>
                    <a:pt x="43" y="196"/>
                    <a:pt x="52" y="196"/>
                  </a:cubicBezTo>
                  <a:cubicBezTo>
                    <a:pt x="70" y="196"/>
                    <a:pt x="84" y="192"/>
                    <a:pt x="95" y="182"/>
                  </a:cubicBezTo>
                  <a:cubicBezTo>
                    <a:pt x="106" y="173"/>
                    <a:pt x="111" y="160"/>
                    <a:pt x="111" y="144"/>
                  </a:cubicBezTo>
                  <a:cubicBezTo>
                    <a:pt x="111" y="128"/>
                    <a:pt x="106" y="116"/>
                    <a:pt x="96" y="108"/>
                  </a:cubicBezTo>
                  <a:cubicBezTo>
                    <a:pt x="85" y="99"/>
                    <a:pt x="71" y="94"/>
                    <a:pt x="52" y="94"/>
                  </a:cubicBezTo>
                  <a:cubicBezTo>
                    <a:pt x="40" y="94"/>
                    <a:pt x="27" y="96"/>
                    <a:pt x="14" y="100"/>
                  </a:cubicBezTo>
                  <a:cubicBezTo>
                    <a:pt x="6" y="94"/>
                    <a:pt x="6" y="94"/>
                    <a:pt x="6" y="94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14"/>
                    <a:pt x="113" y="14"/>
                    <a:pt x="113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1" y="86"/>
                    <a:pt x="21" y="86"/>
                    <a:pt x="21" y="86"/>
                  </a:cubicBezTo>
                  <a:cubicBezTo>
                    <a:pt x="35" y="84"/>
                    <a:pt x="47" y="82"/>
                    <a:pt x="55" y="82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108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8" name="Freeform 16">
              <a:extLst>
                <a:ext uri="{FF2B5EF4-FFF2-40B4-BE49-F238E27FC236}">
                  <a16:creationId xmlns:a16="http://schemas.microsoft.com/office/drawing/2014/main" id="{2C3B99A5-317F-4B6A-AC2E-E22826BECFA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07" y="6114"/>
              <a:ext cx="362" cy="585"/>
            </a:xfrm>
            <a:custGeom>
              <a:avLst/>
              <a:gdLst>
                <a:gd name="T0" fmla="*/ 0 w 131"/>
                <a:gd name="T1" fmla="*/ 121 h 212"/>
                <a:gd name="T2" fmla="*/ 11 w 131"/>
                <a:gd name="T3" fmla="*/ 54 h 212"/>
                <a:gd name="T4" fmla="*/ 42 w 131"/>
                <a:gd name="T5" fmla="*/ 13 h 212"/>
                <a:gd name="T6" fmla="*/ 91 w 131"/>
                <a:gd name="T7" fmla="*/ 0 h 212"/>
                <a:gd name="T8" fmla="*/ 115 w 131"/>
                <a:gd name="T9" fmla="*/ 3 h 212"/>
                <a:gd name="T10" fmla="*/ 115 w 131"/>
                <a:gd name="T11" fmla="*/ 16 h 212"/>
                <a:gd name="T12" fmla="*/ 90 w 131"/>
                <a:gd name="T13" fmla="*/ 12 h 212"/>
                <a:gd name="T14" fmla="*/ 36 w 131"/>
                <a:gd name="T15" fmla="*/ 37 h 212"/>
                <a:gd name="T16" fmla="*/ 14 w 131"/>
                <a:gd name="T17" fmla="*/ 110 h 212"/>
                <a:gd name="T18" fmla="*/ 16 w 131"/>
                <a:gd name="T19" fmla="*/ 110 h 212"/>
                <a:gd name="T20" fmla="*/ 40 w 131"/>
                <a:gd name="T21" fmla="*/ 89 h 212"/>
                <a:gd name="T22" fmla="*/ 70 w 131"/>
                <a:gd name="T23" fmla="*/ 82 h 212"/>
                <a:gd name="T24" fmla="*/ 115 w 131"/>
                <a:gd name="T25" fmla="*/ 98 h 212"/>
                <a:gd name="T26" fmla="*/ 131 w 131"/>
                <a:gd name="T27" fmla="*/ 144 h 212"/>
                <a:gd name="T28" fmla="*/ 114 w 131"/>
                <a:gd name="T29" fmla="*/ 194 h 212"/>
                <a:gd name="T30" fmla="*/ 68 w 131"/>
                <a:gd name="T31" fmla="*/ 212 h 212"/>
                <a:gd name="T32" fmla="*/ 18 w 131"/>
                <a:gd name="T33" fmla="*/ 188 h 212"/>
                <a:gd name="T34" fmla="*/ 0 w 131"/>
                <a:gd name="T35" fmla="*/ 121 h 212"/>
                <a:gd name="T36" fmla="*/ 68 w 131"/>
                <a:gd name="T37" fmla="*/ 199 h 212"/>
                <a:gd name="T38" fmla="*/ 104 w 131"/>
                <a:gd name="T39" fmla="*/ 185 h 212"/>
                <a:gd name="T40" fmla="*/ 116 w 131"/>
                <a:gd name="T41" fmla="*/ 144 h 212"/>
                <a:gd name="T42" fmla="*/ 104 w 131"/>
                <a:gd name="T43" fmla="*/ 107 h 212"/>
                <a:gd name="T44" fmla="*/ 69 w 131"/>
                <a:gd name="T45" fmla="*/ 94 h 212"/>
                <a:gd name="T46" fmla="*/ 43 w 131"/>
                <a:gd name="T47" fmla="*/ 100 h 212"/>
                <a:gd name="T48" fmla="*/ 23 w 131"/>
                <a:gd name="T49" fmla="*/ 117 h 212"/>
                <a:gd name="T50" fmla="*/ 16 w 131"/>
                <a:gd name="T51" fmla="*/ 138 h 212"/>
                <a:gd name="T52" fmla="*/ 23 w 131"/>
                <a:gd name="T53" fmla="*/ 168 h 212"/>
                <a:gd name="T54" fmla="*/ 41 w 131"/>
                <a:gd name="T55" fmla="*/ 191 h 212"/>
                <a:gd name="T56" fmla="*/ 68 w 131"/>
                <a:gd name="T57" fmla="*/ 199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31" h="212">
                  <a:moveTo>
                    <a:pt x="0" y="121"/>
                  </a:moveTo>
                  <a:cubicBezTo>
                    <a:pt x="0" y="95"/>
                    <a:pt x="4" y="72"/>
                    <a:pt x="11" y="54"/>
                  </a:cubicBezTo>
                  <a:cubicBezTo>
                    <a:pt x="19" y="36"/>
                    <a:pt x="29" y="22"/>
                    <a:pt x="42" y="13"/>
                  </a:cubicBezTo>
                  <a:cubicBezTo>
                    <a:pt x="56" y="5"/>
                    <a:pt x="72" y="0"/>
                    <a:pt x="91" y="0"/>
                  </a:cubicBezTo>
                  <a:cubicBezTo>
                    <a:pt x="99" y="0"/>
                    <a:pt x="107" y="1"/>
                    <a:pt x="115" y="3"/>
                  </a:cubicBezTo>
                  <a:cubicBezTo>
                    <a:pt x="115" y="16"/>
                    <a:pt x="115" y="16"/>
                    <a:pt x="115" y="16"/>
                  </a:cubicBezTo>
                  <a:cubicBezTo>
                    <a:pt x="108" y="13"/>
                    <a:pt x="100" y="12"/>
                    <a:pt x="90" y="12"/>
                  </a:cubicBezTo>
                  <a:cubicBezTo>
                    <a:pt x="67" y="12"/>
                    <a:pt x="49" y="20"/>
                    <a:pt x="36" y="37"/>
                  </a:cubicBezTo>
                  <a:cubicBezTo>
                    <a:pt x="23" y="54"/>
                    <a:pt x="16" y="78"/>
                    <a:pt x="14" y="110"/>
                  </a:cubicBezTo>
                  <a:cubicBezTo>
                    <a:pt x="16" y="110"/>
                    <a:pt x="16" y="110"/>
                    <a:pt x="16" y="110"/>
                  </a:cubicBezTo>
                  <a:cubicBezTo>
                    <a:pt x="23" y="101"/>
                    <a:pt x="31" y="94"/>
                    <a:pt x="40" y="89"/>
                  </a:cubicBezTo>
                  <a:cubicBezTo>
                    <a:pt x="50" y="84"/>
                    <a:pt x="59" y="82"/>
                    <a:pt x="70" y="82"/>
                  </a:cubicBezTo>
                  <a:cubicBezTo>
                    <a:pt x="89" y="82"/>
                    <a:pt x="104" y="87"/>
                    <a:pt x="115" y="98"/>
                  </a:cubicBezTo>
                  <a:cubicBezTo>
                    <a:pt x="125" y="109"/>
                    <a:pt x="131" y="125"/>
                    <a:pt x="131" y="144"/>
                  </a:cubicBezTo>
                  <a:cubicBezTo>
                    <a:pt x="131" y="165"/>
                    <a:pt x="125" y="181"/>
                    <a:pt x="114" y="194"/>
                  </a:cubicBezTo>
                  <a:cubicBezTo>
                    <a:pt x="102" y="206"/>
                    <a:pt x="87" y="212"/>
                    <a:pt x="68" y="212"/>
                  </a:cubicBezTo>
                  <a:cubicBezTo>
                    <a:pt x="47" y="212"/>
                    <a:pt x="30" y="204"/>
                    <a:pt x="18" y="188"/>
                  </a:cubicBezTo>
                  <a:cubicBezTo>
                    <a:pt x="6" y="172"/>
                    <a:pt x="0" y="150"/>
                    <a:pt x="0" y="121"/>
                  </a:cubicBezTo>
                  <a:close/>
                  <a:moveTo>
                    <a:pt x="68" y="199"/>
                  </a:moveTo>
                  <a:cubicBezTo>
                    <a:pt x="83" y="199"/>
                    <a:pt x="95" y="195"/>
                    <a:pt x="104" y="185"/>
                  </a:cubicBezTo>
                  <a:cubicBezTo>
                    <a:pt x="112" y="175"/>
                    <a:pt x="116" y="162"/>
                    <a:pt x="116" y="144"/>
                  </a:cubicBezTo>
                  <a:cubicBezTo>
                    <a:pt x="116" y="128"/>
                    <a:pt x="112" y="116"/>
                    <a:pt x="104" y="107"/>
                  </a:cubicBezTo>
                  <a:cubicBezTo>
                    <a:pt x="95" y="98"/>
                    <a:pt x="84" y="94"/>
                    <a:pt x="69" y="94"/>
                  </a:cubicBezTo>
                  <a:cubicBezTo>
                    <a:pt x="60" y="94"/>
                    <a:pt x="51" y="96"/>
                    <a:pt x="43" y="100"/>
                  </a:cubicBezTo>
                  <a:cubicBezTo>
                    <a:pt x="34" y="104"/>
                    <a:pt x="28" y="110"/>
                    <a:pt x="23" y="117"/>
                  </a:cubicBezTo>
                  <a:cubicBezTo>
                    <a:pt x="18" y="124"/>
                    <a:pt x="16" y="131"/>
                    <a:pt x="16" y="138"/>
                  </a:cubicBezTo>
                  <a:cubicBezTo>
                    <a:pt x="16" y="149"/>
                    <a:pt x="18" y="159"/>
                    <a:pt x="23" y="168"/>
                  </a:cubicBezTo>
                  <a:cubicBezTo>
                    <a:pt x="27" y="178"/>
                    <a:pt x="34" y="185"/>
                    <a:pt x="41" y="191"/>
                  </a:cubicBezTo>
                  <a:cubicBezTo>
                    <a:pt x="49" y="197"/>
                    <a:pt x="58" y="199"/>
                    <a:pt x="68" y="199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108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0" name="Freeform 17">
              <a:extLst>
                <a:ext uri="{FF2B5EF4-FFF2-40B4-BE49-F238E27FC236}">
                  <a16:creationId xmlns:a16="http://schemas.microsoft.com/office/drawing/2014/main" id="{8E4456FB-49FE-43D6-A3B8-438CD56F1C7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63" y="6114"/>
              <a:ext cx="359" cy="585"/>
            </a:xfrm>
            <a:custGeom>
              <a:avLst/>
              <a:gdLst>
                <a:gd name="T0" fmla="*/ 0 w 130"/>
                <a:gd name="T1" fmla="*/ 121 h 212"/>
                <a:gd name="T2" fmla="*/ 11 w 130"/>
                <a:gd name="T3" fmla="*/ 54 h 212"/>
                <a:gd name="T4" fmla="*/ 42 w 130"/>
                <a:gd name="T5" fmla="*/ 13 h 212"/>
                <a:gd name="T6" fmla="*/ 90 w 130"/>
                <a:gd name="T7" fmla="*/ 0 h 212"/>
                <a:gd name="T8" fmla="*/ 114 w 130"/>
                <a:gd name="T9" fmla="*/ 3 h 212"/>
                <a:gd name="T10" fmla="*/ 114 w 130"/>
                <a:gd name="T11" fmla="*/ 16 h 212"/>
                <a:gd name="T12" fmla="*/ 89 w 130"/>
                <a:gd name="T13" fmla="*/ 12 h 212"/>
                <a:gd name="T14" fmla="*/ 35 w 130"/>
                <a:gd name="T15" fmla="*/ 37 h 212"/>
                <a:gd name="T16" fmla="*/ 14 w 130"/>
                <a:gd name="T17" fmla="*/ 110 h 212"/>
                <a:gd name="T18" fmla="*/ 15 w 130"/>
                <a:gd name="T19" fmla="*/ 110 h 212"/>
                <a:gd name="T20" fmla="*/ 40 w 130"/>
                <a:gd name="T21" fmla="*/ 89 h 212"/>
                <a:gd name="T22" fmla="*/ 69 w 130"/>
                <a:gd name="T23" fmla="*/ 82 h 212"/>
                <a:gd name="T24" fmla="*/ 114 w 130"/>
                <a:gd name="T25" fmla="*/ 98 h 212"/>
                <a:gd name="T26" fmla="*/ 130 w 130"/>
                <a:gd name="T27" fmla="*/ 144 h 212"/>
                <a:gd name="T28" fmla="*/ 113 w 130"/>
                <a:gd name="T29" fmla="*/ 194 h 212"/>
                <a:gd name="T30" fmla="*/ 67 w 130"/>
                <a:gd name="T31" fmla="*/ 212 h 212"/>
                <a:gd name="T32" fmla="*/ 18 w 130"/>
                <a:gd name="T33" fmla="*/ 188 h 212"/>
                <a:gd name="T34" fmla="*/ 0 w 130"/>
                <a:gd name="T35" fmla="*/ 121 h 212"/>
                <a:gd name="T36" fmla="*/ 67 w 130"/>
                <a:gd name="T37" fmla="*/ 199 h 212"/>
                <a:gd name="T38" fmla="*/ 103 w 130"/>
                <a:gd name="T39" fmla="*/ 185 h 212"/>
                <a:gd name="T40" fmla="*/ 116 w 130"/>
                <a:gd name="T41" fmla="*/ 144 h 212"/>
                <a:gd name="T42" fmla="*/ 103 w 130"/>
                <a:gd name="T43" fmla="*/ 107 h 212"/>
                <a:gd name="T44" fmla="*/ 69 w 130"/>
                <a:gd name="T45" fmla="*/ 94 h 212"/>
                <a:gd name="T46" fmla="*/ 42 w 130"/>
                <a:gd name="T47" fmla="*/ 100 h 212"/>
                <a:gd name="T48" fmla="*/ 22 w 130"/>
                <a:gd name="T49" fmla="*/ 117 h 212"/>
                <a:gd name="T50" fmla="*/ 15 w 130"/>
                <a:gd name="T51" fmla="*/ 138 h 212"/>
                <a:gd name="T52" fmla="*/ 22 w 130"/>
                <a:gd name="T53" fmla="*/ 168 h 212"/>
                <a:gd name="T54" fmla="*/ 41 w 130"/>
                <a:gd name="T55" fmla="*/ 191 h 212"/>
                <a:gd name="T56" fmla="*/ 67 w 130"/>
                <a:gd name="T57" fmla="*/ 199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30" h="212">
                  <a:moveTo>
                    <a:pt x="0" y="121"/>
                  </a:moveTo>
                  <a:cubicBezTo>
                    <a:pt x="0" y="95"/>
                    <a:pt x="3" y="72"/>
                    <a:pt x="11" y="54"/>
                  </a:cubicBezTo>
                  <a:cubicBezTo>
                    <a:pt x="18" y="36"/>
                    <a:pt x="28" y="22"/>
                    <a:pt x="42" y="13"/>
                  </a:cubicBezTo>
                  <a:cubicBezTo>
                    <a:pt x="55" y="5"/>
                    <a:pt x="71" y="0"/>
                    <a:pt x="90" y="0"/>
                  </a:cubicBezTo>
                  <a:cubicBezTo>
                    <a:pt x="99" y="0"/>
                    <a:pt x="107" y="1"/>
                    <a:pt x="114" y="3"/>
                  </a:cubicBezTo>
                  <a:cubicBezTo>
                    <a:pt x="114" y="16"/>
                    <a:pt x="114" y="16"/>
                    <a:pt x="114" y="16"/>
                  </a:cubicBezTo>
                  <a:cubicBezTo>
                    <a:pt x="107" y="13"/>
                    <a:pt x="99" y="12"/>
                    <a:pt x="89" y="12"/>
                  </a:cubicBezTo>
                  <a:cubicBezTo>
                    <a:pt x="66" y="12"/>
                    <a:pt x="48" y="20"/>
                    <a:pt x="35" y="37"/>
                  </a:cubicBezTo>
                  <a:cubicBezTo>
                    <a:pt x="22" y="54"/>
                    <a:pt x="15" y="78"/>
                    <a:pt x="14" y="110"/>
                  </a:cubicBezTo>
                  <a:cubicBezTo>
                    <a:pt x="15" y="110"/>
                    <a:pt x="15" y="110"/>
                    <a:pt x="15" y="110"/>
                  </a:cubicBezTo>
                  <a:cubicBezTo>
                    <a:pt x="22" y="101"/>
                    <a:pt x="31" y="94"/>
                    <a:pt x="40" y="89"/>
                  </a:cubicBezTo>
                  <a:cubicBezTo>
                    <a:pt x="49" y="84"/>
                    <a:pt x="59" y="82"/>
                    <a:pt x="69" y="82"/>
                  </a:cubicBezTo>
                  <a:cubicBezTo>
                    <a:pt x="88" y="82"/>
                    <a:pt x="103" y="87"/>
                    <a:pt x="114" y="98"/>
                  </a:cubicBezTo>
                  <a:cubicBezTo>
                    <a:pt x="125" y="109"/>
                    <a:pt x="130" y="125"/>
                    <a:pt x="130" y="144"/>
                  </a:cubicBezTo>
                  <a:cubicBezTo>
                    <a:pt x="130" y="165"/>
                    <a:pt x="125" y="181"/>
                    <a:pt x="113" y="194"/>
                  </a:cubicBezTo>
                  <a:cubicBezTo>
                    <a:pt x="102" y="206"/>
                    <a:pt x="86" y="212"/>
                    <a:pt x="67" y="212"/>
                  </a:cubicBezTo>
                  <a:cubicBezTo>
                    <a:pt x="46" y="212"/>
                    <a:pt x="30" y="204"/>
                    <a:pt x="18" y="188"/>
                  </a:cubicBezTo>
                  <a:cubicBezTo>
                    <a:pt x="6" y="172"/>
                    <a:pt x="0" y="150"/>
                    <a:pt x="0" y="121"/>
                  </a:cubicBezTo>
                  <a:close/>
                  <a:moveTo>
                    <a:pt x="67" y="199"/>
                  </a:moveTo>
                  <a:cubicBezTo>
                    <a:pt x="82" y="199"/>
                    <a:pt x="94" y="195"/>
                    <a:pt x="103" y="185"/>
                  </a:cubicBezTo>
                  <a:cubicBezTo>
                    <a:pt x="112" y="175"/>
                    <a:pt x="116" y="162"/>
                    <a:pt x="116" y="144"/>
                  </a:cubicBezTo>
                  <a:cubicBezTo>
                    <a:pt x="116" y="128"/>
                    <a:pt x="112" y="116"/>
                    <a:pt x="103" y="107"/>
                  </a:cubicBezTo>
                  <a:cubicBezTo>
                    <a:pt x="95" y="98"/>
                    <a:pt x="83" y="94"/>
                    <a:pt x="69" y="94"/>
                  </a:cubicBezTo>
                  <a:cubicBezTo>
                    <a:pt x="59" y="94"/>
                    <a:pt x="50" y="96"/>
                    <a:pt x="42" y="100"/>
                  </a:cubicBezTo>
                  <a:cubicBezTo>
                    <a:pt x="34" y="104"/>
                    <a:pt x="27" y="110"/>
                    <a:pt x="22" y="117"/>
                  </a:cubicBezTo>
                  <a:cubicBezTo>
                    <a:pt x="18" y="124"/>
                    <a:pt x="15" y="131"/>
                    <a:pt x="15" y="138"/>
                  </a:cubicBezTo>
                  <a:cubicBezTo>
                    <a:pt x="15" y="149"/>
                    <a:pt x="17" y="159"/>
                    <a:pt x="22" y="168"/>
                  </a:cubicBezTo>
                  <a:cubicBezTo>
                    <a:pt x="27" y="178"/>
                    <a:pt x="33" y="185"/>
                    <a:pt x="41" y="191"/>
                  </a:cubicBezTo>
                  <a:cubicBezTo>
                    <a:pt x="49" y="197"/>
                    <a:pt x="58" y="199"/>
                    <a:pt x="67" y="199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108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1" name="Freeform 18">
              <a:extLst>
                <a:ext uri="{FF2B5EF4-FFF2-40B4-BE49-F238E27FC236}">
                  <a16:creationId xmlns:a16="http://schemas.microsoft.com/office/drawing/2014/main" id="{9F504B87-7D5C-4A6D-970E-4F3F7AD28E08}"/>
                </a:ext>
              </a:extLst>
            </p:cNvPr>
            <p:cNvSpPr>
              <a:spLocks/>
            </p:cNvSpPr>
            <p:nvPr/>
          </p:nvSpPr>
          <p:spPr bwMode="auto">
            <a:xfrm>
              <a:off x="7021" y="6122"/>
              <a:ext cx="348" cy="577"/>
            </a:xfrm>
            <a:custGeom>
              <a:avLst/>
              <a:gdLst>
                <a:gd name="T0" fmla="*/ 55 w 126"/>
                <a:gd name="T1" fmla="*/ 82 h 209"/>
                <a:gd name="T2" fmla="*/ 107 w 126"/>
                <a:gd name="T3" fmla="*/ 98 h 209"/>
                <a:gd name="T4" fmla="*/ 126 w 126"/>
                <a:gd name="T5" fmla="*/ 142 h 209"/>
                <a:gd name="T6" fmla="*/ 106 w 126"/>
                <a:gd name="T7" fmla="*/ 191 h 209"/>
                <a:gd name="T8" fmla="*/ 52 w 126"/>
                <a:gd name="T9" fmla="*/ 209 h 209"/>
                <a:gd name="T10" fmla="*/ 23 w 126"/>
                <a:gd name="T11" fmla="*/ 206 h 209"/>
                <a:gd name="T12" fmla="*/ 0 w 126"/>
                <a:gd name="T13" fmla="*/ 197 h 209"/>
                <a:gd name="T14" fmla="*/ 0 w 126"/>
                <a:gd name="T15" fmla="*/ 183 h 209"/>
                <a:gd name="T16" fmla="*/ 27 w 126"/>
                <a:gd name="T17" fmla="*/ 193 h 209"/>
                <a:gd name="T18" fmla="*/ 52 w 126"/>
                <a:gd name="T19" fmla="*/ 196 h 209"/>
                <a:gd name="T20" fmla="*/ 95 w 126"/>
                <a:gd name="T21" fmla="*/ 182 h 209"/>
                <a:gd name="T22" fmla="*/ 112 w 126"/>
                <a:gd name="T23" fmla="*/ 144 h 209"/>
                <a:gd name="T24" fmla="*/ 96 w 126"/>
                <a:gd name="T25" fmla="*/ 108 h 209"/>
                <a:gd name="T26" fmla="*/ 53 w 126"/>
                <a:gd name="T27" fmla="*/ 94 h 209"/>
                <a:gd name="T28" fmla="*/ 14 w 126"/>
                <a:gd name="T29" fmla="*/ 100 h 209"/>
                <a:gd name="T30" fmla="*/ 6 w 126"/>
                <a:gd name="T31" fmla="*/ 94 h 209"/>
                <a:gd name="T32" fmla="*/ 14 w 126"/>
                <a:gd name="T33" fmla="*/ 0 h 209"/>
                <a:gd name="T34" fmla="*/ 113 w 126"/>
                <a:gd name="T35" fmla="*/ 0 h 209"/>
                <a:gd name="T36" fmla="*/ 113 w 126"/>
                <a:gd name="T37" fmla="*/ 14 h 209"/>
                <a:gd name="T38" fmla="*/ 27 w 126"/>
                <a:gd name="T39" fmla="*/ 14 h 209"/>
                <a:gd name="T40" fmla="*/ 21 w 126"/>
                <a:gd name="T41" fmla="*/ 86 h 209"/>
                <a:gd name="T42" fmla="*/ 55 w 126"/>
                <a:gd name="T43" fmla="*/ 82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6" h="209">
                  <a:moveTo>
                    <a:pt x="55" y="82"/>
                  </a:moveTo>
                  <a:cubicBezTo>
                    <a:pt x="77" y="82"/>
                    <a:pt x="94" y="88"/>
                    <a:pt x="107" y="98"/>
                  </a:cubicBezTo>
                  <a:cubicBezTo>
                    <a:pt x="120" y="109"/>
                    <a:pt x="126" y="123"/>
                    <a:pt x="126" y="142"/>
                  </a:cubicBezTo>
                  <a:cubicBezTo>
                    <a:pt x="126" y="163"/>
                    <a:pt x="119" y="180"/>
                    <a:pt x="106" y="191"/>
                  </a:cubicBezTo>
                  <a:cubicBezTo>
                    <a:pt x="93" y="203"/>
                    <a:pt x="75" y="209"/>
                    <a:pt x="52" y="209"/>
                  </a:cubicBezTo>
                  <a:cubicBezTo>
                    <a:pt x="42" y="209"/>
                    <a:pt x="32" y="208"/>
                    <a:pt x="23" y="206"/>
                  </a:cubicBezTo>
                  <a:cubicBezTo>
                    <a:pt x="14" y="204"/>
                    <a:pt x="6" y="201"/>
                    <a:pt x="0" y="197"/>
                  </a:cubicBezTo>
                  <a:cubicBezTo>
                    <a:pt x="0" y="183"/>
                    <a:pt x="0" y="183"/>
                    <a:pt x="0" y="183"/>
                  </a:cubicBezTo>
                  <a:cubicBezTo>
                    <a:pt x="10" y="188"/>
                    <a:pt x="19" y="191"/>
                    <a:pt x="27" y="193"/>
                  </a:cubicBezTo>
                  <a:cubicBezTo>
                    <a:pt x="35" y="195"/>
                    <a:pt x="43" y="196"/>
                    <a:pt x="52" y="196"/>
                  </a:cubicBezTo>
                  <a:cubicBezTo>
                    <a:pt x="70" y="196"/>
                    <a:pt x="84" y="192"/>
                    <a:pt x="95" y="182"/>
                  </a:cubicBezTo>
                  <a:cubicBezTo>
                    <a:pt x="106" y="173"/>
                    <a:pt x="112" y="160"/>
                    <a:pt x="112" y="144"/>
                  </a:cubicBezTo>
                  <a:cubicBezTo>
                    <a:pt x="112" y="128"/>
                    <a:pt x="106" y="116"/>
                    <a:pt x="96" y="108"/>
                  </a:cubicBezTo>
                  <a:cubicBezTo>
                    <a:pt x="85" y="99"/>
                    <a:pt x="71" y="94"/>
                    <a:pt x="53" y="94"/>
                  </a:cubicBezTo>
                  <a:cubicBezTo>
                    <a:pt x="40" y="94"/>
                    <a:pt x="28" y="96"/>
                    <a:pt x="14" y="100"/>
                  </a:cubicBezTo>
                  <a:cubicBezTo>
                    <a:pt x="6" y="94"/>
                    <a:pt x="6" y="94"/>
                    <a:pt x="6" y="94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14"/>
                    <a:pt x="113" y="14"/>
                    <a:pt x="113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1" y="86"/>
                    <a:pt x="21" y="86"/>
                    <a:pt x="21" y="86"/>
                  </a:cubicBezTo>
                  <a:cubicBezTo>
                    <a:pt x="36" y="84"/>
                    <a:pt x="47" y="82"/>
                    <a:pt x="55" y="82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108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48" name="Shape 198">
            <a:extLst>
              <a:ext uri="{FF2B5EF4-FFF2-40B4-BE49-F238E27FC236}">
                <a16:creationId xmlns:a16="http://schemas.microsoft.com/office/drawing/2014/main" id="{6ACCB8B6-713B-4CBE-B4E6-9012B189FB34}"/>
              </a:ext>
            </a:extLst>
          </p:cNvPr>
          <p:cNvSpPr/>
          <p:nvPr/>
        </p:nvSpPr>
        <p:spPr>
          <a:xfrm>
            <a:off x="2114529" y="10039813"/>
            <a:ext cx="9430369" cy="7047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80000"/>
              </a:lnSpc>
              <a:defRPr sz="13000" baseline="0">
                <a:solidFill>
                  <a:srgbClr val="F0F0F0"/>
                </a:solidFill>
                <a:latin typeface="+mn-lt"/>
                <a:ea typeface="+mn-ea"/>
                <a:cs typeface="+mn-cs"/>
                <a:sym typeface="Open Sans Light"/>
              </a:defRPr>
            </a:lvl1pPr>
          </a:lstStyle>
          <a:p>
            <a:r>
              <a:rPr lang="pt-BR" sz="4800" dirty="0"/>
              <a:t>Entre em contato!</a:t>
            </a:r>
            <a:endParaRPr sz="4800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58075ACE-2D83-4CCC-A559-250E65D690F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247" y="7858371"/>
            <a:ext cx="1733484" cy="174777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F445AEE9-F190-40D4-96B0-B5BC7BB94C35}"/>
              </a:ext>
            </a:extLst>
          </p:cNvPr>
          <p:cNvSpPr/>
          <p:nvPr/>
        </p:nvSpPr>
        <p:spPr>
          <a:xfrm>
            <a:off x="1103313" y="1463860"/>
            <a:ext cx="12517437" cy="1579920"/>
          </a:xfrm>
          <a:prstGeom prst="rect">
            <a:avLst/>
          </a:prstGeom>
          <a:solidFill>
            <a:srgbClr val="FFC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96" name="Shape 19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20</a:t>
            </a:fld>
            <a:endParaRPr/>
          </a:p>
        </p:txBody>
      </p:sp>
      <p:sp>
        <p:nvSpPr>
          <p:cNvPr id="198" name="Shape 198"/>
          <p:cNvSpPr/>
          <p:nvPr/>
        </p:nvSpPr>
        <p:spPr>
          <a:xfrm>
            <a:off x="1103313" y="1660838"/>
            <a:ext cx="12517437" cy="1185966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50800" tIns="50800" rIns="50800" bIns="50800" anchor="ctr">
            <a:spAutoFit/>
          </a:bodyPr>
          <a:lstStyle>
            <a:lvl1pPr>
              <a:lnSpc>
                <a:spcPct val="80000"/>
              </a:lnSpc>
              <a:defRPr sz="13000" baseline="0">
                <a:solidFill>
                  <a:srgbClr val="F0F0F0"/>
                </a:solidFill>
                <a:latin typeface="+mn-lt"/>
                <a:ea typeface="+mn-ea"/>
                <a:cs typeface="+mn-cs"/>
                <a:sym typeface="Open Sans Light"/>
              </a:defRPr>
            </a:lvl1pPr>
          </a:lstStyle>
          <a:p>
            <a:r>
              <a:rPr lang="pt-BR" sz="8800" dirty="0"/>
              <a:t>Download dos Produtos</a:t>
            </a:r>
            <a:endParaRPr sz="8800" dirty="0"/>
          </a:p>
        </p:txBody>
      </p:sp>
      <p:sp>
        <p:nvSpPr>
          <p:cNvPr id="200" name="Shape 200"/>
          <p:cNvSpPr/>
          <p:nvPr/>
        </p:nvSpPr>
        <p:spPr>
          <a:xfrm>
            <a:off x="1122110" y="11164607"/>
            <a:ext cx="21942678" cy="633942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numCol="1" anchor="ctr">
            <a:noAutofit/>
          </a:bodyPr>
          <a:lstStyle>
            <a:lvl1pPr>
              <a:defRPr sz="3000" b="1" cap="all" spc="299" baseline="0">
                <a:solidFill>
                  <a:srgbClr val="45485C"/>
                </a:solidFill>
              </a:defRPr>
            </a:lvl1pPr>
          </a:lstStyle>
          <a:p>
            <a:r>
              <a:rPr lang="pt-BR" sz="1800" dirty="0"/>
              <a:t>DICA: durante a seleção das imagens no site </a:t>
            </a:r>
            <a:r>
              <a:rPr lang="pt-BR" sz="1800" dirty="0" err="1"/>
              <a:t>espa</a:t>
            </a:r>
            <a:r>
              <a:rPr lang="pt-BR" sz="1800" dirty="0"/>
              <a:t>, input </a:t>
            </a:r>
            <a:r>
              <a:rPr lang="pt-BR" sz="1800" dirty="0" err="1"/>
              <a:t>products</a:t>
            </a:r>
            <a:r>
              <a:rPr lang="pt-BR" sz="1800" dirty="0"/>
              <a:t> é a opção para obter as bandas originais e pode ser desmarcada.</a:t>
            </a:r>
            <a:endParaRPr sz="1800" dirty="0">
              <a:cs typeface="Courier New" panose="02070309020205020404" pitchFamily="49" charset="0"/>
            </a:endParaRPr>
          </a:p>
        </p:txBody>
      </p:sp>
      <p:sp>
        <p:nvSpPr>
          <p:cNvPr id="20" name="Shape 206">
            <a:extLst>
              <a:ext uri="{FF2B5EF4-FFF2-40B4-BE49-F238E27FC236}">
                <a16:creationId xmlns:a16="http://schemas.microsoft.com/office/drawing/2014/main" id="{62724CB4-AFED-497F-8795-A447065722A0}"/>
              </a:ext>
            </a:extLst>
          </p:cNvPr>
          <p:cNvSpPr/>
          <p:nvPr/>
        </p:nvSpPr>
        <p:spPr>
          <a:xfrm>
            <a:off x="1103312" y="907953"/>
            <a:ext cx="7543767" cy="525672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numCol="1" anchor="ctr">
            <a:noAutofit/>
          </a:bodyPr>
          <a:lstStyle>
            <a:lvl1pPr>
              <a:defRPr sz="3000" b="1" cap="all" spc="299" baseline="0">
                <a:solidFill>
                  <a:srgbClr val="45485C"/>
                </a:solidFill>
              </a:defRPr>
            </a:lvl1pPr>
          </a:lstStyle>
          <a:p>
            <a:r>
              <a:rPr lang="pt-BR" dirty="0">
                <a:solidFill>
                  <a:schemeClr val="tx1"/>
                </a:solidFill>
              </a:rPr>
              <a:t>Procedimento passo a passo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8BAD73B6-6DAE-496C-B5B4-6C8AD1F87F7B}"/>
              </a:ext>
            </a:extLst>
          </p:cNvPr>
          <p:cNvSpPr txBox="1"/>
          <p:nvPr/>
        </p:nvSpPr>
        <p:spPr>
          <a:xfrm>
            <a:off x="1103312" y="3823999"/>
            <a:ext cx="11907838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sz="4800" b="1" dirty="0">
                <a:solidFill>
                  <a:schemeClr val="tx1"/>
                </a:solidFill>
                <a:ea typeface="Lato Light" panose="020F0502020204030203" pitchFamily="34" charset="0"/>
                <a:cs typeface="Lato Light" panose="020F0502020204030203" pitchFamily="34" charset="0"/>
              </a:rPr>
              <a:t>Avaliação das imagens recebidas</a:t>
            </a:r>
            <a:endParaRPr kumimoji="0" lang="pt-BR" sz="4800" b="1" i="0" u="none" strike="noStrike" cap="none" spc="0" normalizeH="0" baseline="54545" dirty="0">
              <a:ln>
                <a:noFill/>
              </a:ln>
              <a:solidFill>
                <a:schemeClr val="tx1"/>
              </a:solidFill>
              <a:effectLst/>
              <a:uFillTx/>
              <a:ea typeface="Lato Light" panose="020F0502020204030203" pitchFamily="34" charset="0"/>
              <a:cs typeface="Lato Light" panose="020F0502020204030203" pitchFamily="34" charset="0"/>
              <a:sym typeface="Open Sans"/>
            </a:endParaRP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A62EBEDB-09BA-41B6-A656-6C98ACAA844D}"/>
              </a:ext>
            </a:extLst>
          </p:cNvPr>
          <p:cNvSpPr txBox="1"/>
          <p:nvPr/>
        </p:nvSpPr>
        <p:spPr>
          <a:xfrm>
            <a:off x="1122111" y="4792302"/>
            <a:ext cx="7945690" cy="45345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pt-BR" sz="4800" dirty="0">
                <a:solidFill>
                  <a:schemeClr val="tx1"/>
                </a:solidFill>
                <a:latin typeface="+mn-lt"/>
                <a:ea typeface="Lato Light" panose="020F0502020204030203" pitchFamily="34" charset="0"/>
                <a:cs typeface="Lato Light" panose="020F0502020204030203" pitchFamily="34" charset="0"/>
              </a:rPr>
              <a:t>Após o término do download, faça uma avaliação do produto. Na imagem ao lado, temos as bandas convencionais do Landsat-8 que foram utilizadas no processo de correção atmosférica.</a:t>
            </a:r>
          </a:p>
          <a:p>
            <a:endParaRPr lang="pt-BR" sz="4800" dirty="0">
              <a:solidFill>
                <a:schemeClr val="tx1"/>
              </a:solidFill>
              <a:latin typeface="+mn-lt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r>
              <a:rPr lang="pt-BR" sz="4800" dirty="0">
                <a:solidFill>
                  <a:schemeClr val="tx1"/>
                </a:solidFill>
                <a:latin typeface="+mn-lt"/>
                <a:ea typeface="Lato Light" panose="020F0502020204030203" pitchFamily="34" charset="0"/>
                <a:cs typeface="Lato Light" panose="020F0502020204030203" pitchFamily="34" charset="0"/>
              </a:rPr>
              <a:t>Repare que a B8 (Banda Pancromática com resolução espacial de 15 metros) faz parte do conjunto das imagens originais.</a:t>
            </a:r>
            <a:endParaRPr kumimoji="0" lang="pt-BR" sz="4800" i="0" u="none" strike="noStrike" cap="none" spc="0" normalizeH="0" baseline="54545" dirty="0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Lato Light" panose="020F0502020204030203" pitchFamily="34" charset="0"/>
              <a:cs typeface="Lato Light" panose="020F0502020204030203" pitchFamily="34" charset="0"/>
              <a:sym typeface="Open Sans"/>
            </a:endParaRP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730D2E2B-BF02-429F-B202-9465AB885D1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897"/>
          <a:stretch/>
        </p:blipFill>
        <p:spPr>
          <a:xfrm>
            <a:off x="9358866" y="3153648"/>
            <a:ext cx="13705922" cy="7813983"/>
          </a:xfrm>
          <a:prstGeom prst="rect">
            <a:avLst/>
          </a:prstGeom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7E54A598-B649-4C1F-81D4-E1A7DE3DB0AB}"/>
              </a:ext>
            </a:extLst>
          </p:cNvPr>
          <p:cNvSpPr/>
          <p:nvPr/>
        </p:nvSpPr>
        <p:spPr>
          <a:xfrm>
            <a:off x="15538704" y="6012609"/>
            <a:ext cx="47500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5400" b="1" dirty="0">
                <a:solidFill>
                  <a:srgbClr val="FFC000"/>
                </a:solidFill>
                <a:latin typeface="+mn-lt"/>
              </a:rPr>
              <a:t>Bandas sem Correção</a:t>
            </a:r>
          </a:p>
        </p:txBody>
      </p:sp>
    </p:spTree>
    <p:extLst>
      <p:ext uri="{BB962C8B-B14F-4D97-AF65-F5344CB8AC3E}">
        <p14:creationId xmlns:p14="http://schemas.microsoft.com/office/powerpoint/2010/main" val="1992130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F445AEE9-F190-40D4-96B0-B5BC7BB94C35}"/>
              </a:ext>
            </a:extLst>
          </p:cNvPr>
          <p:cNvSpPr/>
          <p:nvPr/>
        </p:nvSpPr>
        <p:spPr>
          <a:xfrm>
            <a:off x="1103313" y="1463860"/>
            <a:ext cx="12517437" cy="1579920"/>
          </a:xfrm>
          <a:prstGeom prst="rect">
            <a:avLst/>
          </a:prstGeom>
          <a:solidFill>
            <a:srgbClr val="FFC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96" name="Shape 19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21</a:t>
            </a:fld>
            <a:endParaRPr/>
          </a:p>
        </p:txBody>
      </p:sp>
      <p:sp>
        <p:nvSpPr>
          <p:cNvPr id="198" name="Shape 198"/>
          <p:cNvSpPr/>
          <p:nvPr/>
        </p:nvSpPr>
        <p:spPr>
          <a:xfrm>
            <a:off x="1103313" y="1660838"/>
            <a:ext cx="12517437" cy="1185966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50800" tIns="50800" rIns="50800" bIns="50800" anchor="ctr">
            <a:spAutoFit/>
          </a:bodyPr>
          <a:lstStyle>
            <a:lvl1pPr>
              <a:lnSpc>
                <a:spcPct val="80000"/>
              </a:lnSpc>
              <a:defRPr sz="13000" baseline="0">
                <a:solidFill>
                  <a:srgbClr val="F0F0F0"/>
                </a:solidFill>
                <a:latin typeface="+mn-lt"/>
                <a:ea typeface="+mn-ea"/>
                <a:cs typeface="+mn-cs"/>
                <a:sym typeface="Open Sans Light"/>
              </a:defRPr>
            </a:lvl1pPr>
          </a:lstStyle>
          <a:p>
            <a:r>
              <a:rPr lang="pt-BR" sz="8800" dirty="0"/>
              <a:t>Download dos Produtos</a:t>
            </a:r>
            <a:endParaRPr sz="8800" dirty="0"/>
          </a:p>
        </p:txBody>
      </p:sp>
      <p:sp>
        <p:nvSpPr>
          <p:cNvPr id="20" name="Shape 206">
            <a:extLst>
              <a:ext uri="{FF2B5EF4-FFF2-40B4-BE49-F238E27FC236}">
                <a16:creationId xmlns:a16="http://schemas.microsoft.com/office/drawing/2014/main" id="{62724CB4-AFED-497F-8795-A447065722A0}"/>
              </a:ext>
            </a:extLst>
          </p:cNvPr>
          <p:cNvSpPr/>
          <p:nvPr/>
        </p:nvSpPr>
        <p:spPr>
          <a:xfrm>
            <a:off x="1103312" y="907953"/>
            <a:ext cx="7543767" cy="525672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numCol="1" anchor="ctr">
            <a:noAutofit/>
          </a:bodyPr>
          <a:lstStyle>
            <a:lvl1pPr>
              <a:defRPr sz="3000" b="1" cap="all" spc="299" baseline="0">
                <a:solidFill>
                  <a:srgbClr val="45485C"/>
                </a:solidFill>
              </a:defRPr>
            </a:lvl1pPr>
          </a:lstStyle>
          <a:p>
            <a:r>
              <a:rPr lang="pt-BR" dirty="0">
                <a:solidFill>
                  <a:schemeClr val="tx1"/>
                </a:solidFill>
              </a:rPr>
              <a:t>Procedimento passo a passo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A62EBEDB-09BA-41B6-A656-6C98ACAA844D}"/>
              </a:ext>
            </a:extLst>
          </p:cNvPr>
          <p:cNvSpPr txBox="1"/>
          <p:nvPr/>
        </p:nvSpPr>
        <p:spPr>
          <a:xfrm>
            <a:off x="1103312" y="4785638"/>
            <a:ext cx="11606848" cy="207236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pt-BR" sz="4800" dirty="0">
                <a:solidFill>
                  <a:schemeClr val="tx1"/>
                </a:solidFill>
                <a:latin typeface="+mn-lt"/>
                <a:ea typeface="Lato Light" panose="020F0502020204030203" pitchFamily="34" charset="0"/>
                <a:cs typeface="Lato Light" panose="020F0502020204030203" pitchFamily="34" charset="0"/>
              </a:rPr>
              <a:t>Fim do artigo. Os produtos corrigidos podem ser identificados pelo sufixo presente na nomenclatura de cada banda (SR, TOA, SR_EVI, SR_NDVI e SR_SAVI). A partir das bandas separadas, use um programa para realizar a Composição Colorida RGB.</a:t>
            </a:r>
            <a:endParaRPr kumimoji="0" lang="pt-BR" sz="4800" i="0" u="none" strike="noStrike" cap="none" spc="0" normalizeH="0" baseline="54545" dirty="0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Lato Light" panose="020F0502020204030203" pitchFamily="34" charset="0"/>
              <a:cs typeface="Lato Light" panose="020F0502020204030203" pitchFamily="34" charset="0"/>
              <a:sym typeface="Open Sans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037EAE8-7D93-4504-92FB-481672EAEA9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08" t="71449" r="1529" b="22555"/>
          <a:stretch/>
        </p:blipFill>
        <p:spPr>
          <a:xfrm>
            <a:off x="13620748" y="6184194"/>
            <a:ext cx="8629651" cy="866073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17B17E51-2E09-42E0-9A64-B9DE99E0F7F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50" t="53967" r="1197" b="29348"/>
          <a:stretch/>
        </p:blipFill>
        <p:spPr>
          <a:xfrm>
            <a:off x="1943101" y="7902524"/>
            <a:ext cx="8820151" cy="2409826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1235D962-E927-4DCD-B65B-18B20235349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55" t="77920" r="1182" b="5395"/>
          <a:stretch/>
        </p:blipFill>
        <p:spPr>
          <a:xfrm>
            <a:off x="13620749" y="7988797"/>
            <a:ext cx="8629651" cy="2409826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0AEFE35C-BCA2-4878-9225-62D6008A585C}"/>
              </a:ext>
            </a:extLst>
          </p:cNvPr>
          <p:cNvSpPr txBox="1"/>
          <p:nvPr/>
        </p:nvSpPr>
        <p:spPr>
          <a:xfrm>
            <a:off x="1103312" y="3823999"/>
            <a:ext cx="11907838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sz="4800" b="1" dirty="0">
                <a:solidFill>
                  <a:schemeClr val="tx1"/>
                </a:solidFill>
                <a:ea typeface="Lato Light" panose="020F0502020204030203" pitchFamily="34" charset="0"/>
                <a:cs typeface="Lato Light" panose="020F0502020204030203" pitchFamily="34" charset="0"/>
              </a:rPr>
              <a:t>Avaliação das imagens recebidas</a:t>
            </a:r>
            <a:endParaRPr kumimoji="0" lang="pt-BR" sz="4800" b="1" i="0" u="none" strike="noStrike" cap="none" spc="0" normalizeH="0" baseline="54545" dirty="0">
              <a:ln>
                <a:noFill/>
              </a:ln>
              <a:solidFill>
                <a:schemeClr val="tx1"/>
              </a:solidFill>
              <a:effectLst/>
              <a:uFillTx/>
              <a:ea typeface="Lato Light" panose="020F0502020204030203" pitchFamily="34" charset="0"/>
              <a:cs typeface="Lato Light" panose="020F0502020204030203" pitchFamily="34" charset="0"/>
              <a:sym typeface="Open Sans"/>
            </a:endParaRP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BBD670B1-0F78-48A7-9916-B6520F41CA88}"/>
              </a:ext>
            </a:extLst>
          </p:cNvPr>
          <p:cNvSpPr/>
          <p:nvPr/>
        </p:nvSpPr>
        <p:spPr>
          <a:xfrm>
            <a:off x="2133600" y="7464512"/>
            <a:ext cx="54906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5400" b="1" dirty="0" err="1">
                <a:solidFill>
                  <a:srgbClr val="FFC000"/>
                </a:solidFill>
                <a:latin typeface="+mn-lt"/>
              </a:rPr>
              <a:t>Reflectância</a:t>
            </a:r>
            <a:r>
              <a:rPr lang="pt-BR" sz="5400" b="1" dirty="0">
                <a:solidFill>
                  <a:srgbClr val="FFC000"/>
                </a:solidFill>
                <a:latin typeface="+mn-lt"/>
              </a:rPr>
              <a:t> de Superfície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D973227E-9064-484E-BFBE-BEADC926FDF6}"/>
              </a:ext>
            </a:extLst>
          </p:cNvPr>
          <p:cNvSpPr/>
          <p:nvPr/>
        </p:nvSpPr>
        <p:spPr>
          <a:xfrm>
            <a:off x="13620748" y="5573259"/>
            <a:ext cx="45624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5400" b="1" dirty="0">
                <a:solidFill>
                  <a:srgbClr val="FFC000"/>
                </a:solidFill>
                <a:latin typeface="+mn-lt"/>
              </a:rPr>
              <a:t>Índices de Vegetação</a:t>
            </a: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FBAE679C-E899-4F8D-83F1-6CD00DC11F70}"/>
              </a:ext>
            </a:extLst>
          </p:cNvPr>
          <p:cNvSpPr/>
          <p:nvPr/>
        </p:nvSpPr>
        <p:spPr>
          <a:xfrm>
            <a:off x="13620748" y="7579358"/>
            <a:ext cx="78127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5400" b="1" dirty="0" err="1">
                <a:solidFill>
                  <a:srgbClr val="FFC000"/>
                </a:solidFill>
                <a:latin typeface="+mn-lt"/>
              </a:rPr>
              <a:t>Reflectância</a:t>
            </a:r>
            <a:r>
              <a:rPr lang="pt-BR" sz="5400" b="1" dirty="0">
                <a:solidFill>
                  <a:srgbClr val="FFC000"/>
                </a:solidFill>
                <a:latin typeface="+mn-lt"/>
              </a:rPr>
              <a:t> no Topo da Atmosfera</a:t>
            </a:r>
          </a:p>
        </p:txBody>
      </p:sp>
    </p:spTree>
    <p:extLst>
      <p:ext uri="{BB962C8B-B14F-4D97-AF65-F5344CB8AC3E}">
        <p14:creationId xmlns:p14="http://schemas.microsoft.com/office/powerpoint/2010/main" val="1624524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22</a:t>
            </a:fld>
            <a:endParaRPr/>
          </a:p>
        </p:txBody>
      </p:sp>
      <p:sp>
        <p:nvSpPr>
          <p:cNvPr id="198" name="Shape 198"/>
          <p:cNvSpPr/>
          <p:nvPr/>
        </p:nvSpPr>
        <p:spPr>
          <a:xfrm>
            <a:off x="1924618" y="2410656"/>
            <a:ext cx="12705979" cy="17030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lnSpc>
                <a:spcPct val="80000"/>
              </a:lnSpc>
              <a:defRPr sz="13000" baseline="0">
                <a:solidFill>
                  <a:srgbClr val="F0F0F0"/>
                </a:solidFill>
                <a:latin typeface="+mn-lt"/>
                <a:ea typeface="+mn-ea"/>
                <a:cs typeface="+mn-cs"/>
                <a:sym typeface="Open Sans Light"/>
              </a:defRPr>
            </a:lvl1pPr>
          </a:lstStyle>
          <a:p>
            <a:r>
              <a:rPr lang="pt-BR" sz="9600" dirty="0"/>
              <a:t>Cursos e Consultorias</a:t>
            </a:r>
            <a:r>
              <a:rPr lang="pt-BR" dirty="0"/>
              <a:t> </a:t>
            </a:r>
            <a:endParaRPr dirty="0"/>
          </a:p>
        </p:txBody>
      </p:sp>
      <p:sp>
        <p:nvSpPr>
          <p:cNvPr id="199" name="Shape 199"/>
          <p:cNvSpPr/>
          <p:nvPr/>
        </p:nvSpPr>
        <p:spPr>
          <a:xfrm>
            <a:off x="7210914" y="4618596"/>
            <a:ext cx="15262973" cy="43168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/>
          <a:p>
            <a:pPr algn="just">
              <a:spcAft>
                <a:spcPts val="1200"/>
              </a:spcAft>
            </a:pPr>
            <a:r>
              <a:rPr lang="pt-BR" sz="36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Por anos tenho me dedicado à produção de conteúdo Geo com a preocupação em oferecer um trabalho feito com excelência. Agradeço a você por me acompanhar no site Processamento Digital durante muito tempo. No meu site </a:t>
            </a:r>
            <a:r>
              <a:rPr lang="pt-BR" sz="3600" b="1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Instrutor GIS</a:t>
            </a:r>
            <a:r>
              <a:rPr lang="pt-BR" sz="36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, estou reservando este ano inteiro para a pesquisa e promoção de assuntos que são do interesse da comunidade de Geoprocessamento. Este é o meu novo site e você pode divulgá-lo nos seus círculos.</a:t>
            </a:r>
          </a:p>
          <a:p>
            <a:pPr algn="just"/>
            <a:r>
              <a:rPr lang="pt-BR" sz="36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Caso você tenha interesse em entrar em contato por e-mail, anote o endereço logo abaixo.</a:t>
            </a:r>
          </a:p>
          <a:p>
            <a:pPr algn="just"/>
            <a:endParaRPr lang="pt-BR" sz="3600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algn="just"/>
            <a:r>
              <a:rPr lang="pt-BR" sz="36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É um novo começo. </a:t>
            </a:r>
            <a:r>
              <a:rPr lang="pt-BR" sz="3600" b="1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Instrutor GIS</a:t>
            </a:r>
            <a:r>
              <a:rPr lang="pt-BR" sz="36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é um trabalho irá render muitos frutos pela sua natureza independente e pelo fato de estar amparado sob uma filosofia: ajudar as pessoas.</a:t>
            </a:r>
          </a:p>
          <a:p>
            <a:pPr algn="just"/>
            <a:endParaRPr lang="pt-BR" sz="3600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algn="just"/>
            <a:r>
              <a:rPr lang="pt-BR" sz="36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Continue acompanhando o site I</a:t>
            </a:r>
            <a:r>
              <a:rPr lang="pt-BR" sz="3600" b="1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nstrutor GIS</a:t>
            </a:r>
            <a:r>
              <a:rPr lang="pt-BR" sz="36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!</a:t>
            </a:r>
            <a:endParaRPr sz="3200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200" name="Shape 200"/>
          <p:cNvSpPr/>
          <p:nvPr/>
        </p:nvSpPr>
        <p:spPr>
          <a:xfrm>
            <a:off x="14296193" y="10101775"/>
            <a:ext cx="9403225" cy="63394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numCol="1" anchor="ctr">
            <a:noAutofit/>
          </a:bodyPr>
          <a:lstStyle>
            <a:lvl1pPr>
              <a:defRPr sz="3000" b="1" cap="all" spc="299" baseline="0">
                <a:solidFill>
                  <a:srgbClr val="45485C"/>
                </a:solidFill>
              </a:defRPr>
            </a:lvl1pPr>
          </a:lstStyle>
          <a:p>
            <a:r>
              <a:rPr lang="pt-BR" sz="1800" dirty="0"/>
              <a:t>INSTRUTOR DE GEOTECNOLOGIAS</a:t>
            </a:r>
          </a:p>
        </p:txBody>
      </p:sp>
      <p:sp>
        <p:nvSpPr>
          <p:cNvPr id="20" name="Shape 206">
            <a:extLst>
              <a:ext uri="{FF2B5EF4-FFF2-40B4-BE49-F238E27FC236}">
                <a16:creationId xmlns:a16="http://schemas.microsoft.com/office/drawing/2014/main" id="{62724CB4-AFED-497F-8795-A447065722A0}"/>
              </a:ext>
            </a:extLst>
          </p:cNvPr>
          <p:cNvSpPr/>
          <p:nvPr/>
        </p:nvSpPr>
        <p:spPr>
          <a:xfrm>
            <a:off x="2052634" y="1974753"/>
            <a:ext cx="8189111" cy="52567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numCol="1" anchor="ctr">
            <a:noAutofit/>
          </a:bodyPr>
          <a:lstStyle>
            <a:lvl1pPr>
              <a:defRPr sz="3000" b="1" cap="all" spc="299" baseline="0">
                <a:solidFill>
                  <a:srgbClr val="45485C"/>
                </a:solidFill>
              </a:defRPr>
            </a:lvl1pPr>
          </a:lstStyle>
          <a:p>
            <a:r>
              <a:rPr lang="pt-BR" dirty="0">
                <a:solidFill>
                  <a:srgbClr val="00FF00"/>
                </a:solidFill>
              </a:rPr>
              <a:t>2018 será um ano dedicado aos</a:t>
            </a:r>
            <a:endParaRPr dirty="0">
              <a:solidFill>
                <a:srgbClr val="00FF00"/>
              </a:solidFill>
            </a:endParaRPr>
          </a:p>
        </p:txBody>
      </p:sp>
      <p:sp>
        <p:nvSpPr>
          <p:cNvPr id="48" name="Shape 198">
            <a:extLst>
              <a:ext uri="{FF2B5EF4-FFF2-40B4-BE49-F238E27FC236}">
                <a16:creationId xmlns:a16="http://schemas.microsoft.com/office/drawing/2014/main" id="{6ACCB8B6-713B-4CBE-B4E6-9012B189FB34}"/>
              </a:ext>
            </a:extLst>
          </p:cNvPr>
          <p:cNvSpPr/>
          <p:nvPr/>
        </p:nvSpPr>
        <p:spPr>
          <a:xfrm>
            <a:off x="14296193" y="9576711"/>
            <a:ext cx="9430369" cy="7047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80000"/>
              </a:lnSpc>
              <a:defRPr sz="13000" baseline="0">
                <a:solidFill>
                  <a:srgbClr val="F0F0F0"/>
                </a:solidFill>
                <a:latin typeface="+mn-lt"/>
                <a:ea typeface="+mn-ea"/>
                <a:cs typeface="+mn-cs"/>
                <a:sym typeface="Open Sans Light"/>
              </a:defRPr>
            </a:lvl1pPr>
          </a:lstStyle>
          <a:p>
            <a:r>
              <a:rPr lang="pt-BR" sz="4800" dirty="0"/>
              <a:t>Jorge Pereira Santos</a:t>
            </a:r>
            <a:endParaRPr sz="4800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27D8DEC4-193D-419E-B462-2AD04FD039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113" y="4481513"/>
            <a:ext cx="4600028" cy="5148262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29" name="Shape 198">
            <a:extLst>
              <a:ext uri="{FF2B5EF4-FFF2-40B4-BE49-F238E27FC236}">
                <a16:creationId xmlns:a16="http://schemas.microsoft.com/office/drawing/2014/main" id="{4E35AD82-A904-4BCF-8BDB-C88D144B4CEB}"/>
              </a:ext>
            </a:extLst>
          </p:cNvPr>
          <p:cNvSpPr/>
          <p:nvPr/>
        </p:nvSpPr>
        <p:spPr>
          <a:xfrm>
            <a:off x="14296193" y="10695823"/>
            <a:ext cx="9430369" cy="4538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80000"/>
              </a:lnSpc>
              <a:defRPr sz="13000" baseline="0">
                <a:solidFill>
                  <a:srgbClr val="F0F0F0"/>
                </a:solidFill>
                <a:latin typeface="+mn-lt"/>
                <a:ea typeface="+mn-ea"/>
                <a:cs typeface="+mn-cs"/>
                <a:sym typeface="Open Sans Light"/>
              </a:defRPr>
            </a:lvl1pPr>
          </a:lstStyle>
          <a:p>
            <a:r>
              <a:rPr lang="pt-BR" sz="2800" dirty="0"/>
              <a:t>jorgepsantos@instrutorgis.com.br</a:t>
            </a:r>
            <a:endParaRPr sz="2800" dirty="0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7EC683C6-6077-4F69-BE63-051120E8D555}"/>
              </a:ext>
            </a:extLst>
          </p:cNvPr>
          <p:cNvSpPr/>
          <p:nvPr/>
        </p:nvSpPr>
        <p:spPr>
          <a:xfrm>
            <a:off x="7210914" y="10101775"/>
            <a:ext cx="6523374" cy="633942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78644317-4695-4022-8E54-356788513276}"/>
              </a:ext>
            </a:extLst>
          </p:cNvPr>
          <p:cNvSpPr/>
          <p:nvPr/>
        </p:nvSpPr>
        <p:spPr>
          <a:xfrm>
            <a:off x="7320642" y="10461617"/>
            <a:ext cx="63129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800" dirty="0"/>
              <a:t>https://www.instrutorgis.com.br</a:t>
            </a:r>
          </a:p>
        </p:txBody>
      </p:sp>
    </p:spTree>
    <p:extLst>
      <p:ext uri="{BB962C8B-B14F-4D97-AF65-F5344CB8AC3E}">
        <p14:creationId xmlns:p14="http://schemas.microsoft.com/office/powerpoint/2010/main" val="3717181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/>
          <p:nvPr/>
        </p:nvSpPr>
        <p:spPr>
          <a:xfrm>
            <a:off x="7980219" y="12544100"/>
            <a:ext cx="8023291" cy="430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ctr">
              <a:defRPr sz="1800" cap="all" spc="378" baseline="66666">
                <a:solidFill>
                  <a:srgbClr val="0E0F19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sz="3200"/>
              <a:t>by </a:t>
            </a:r>
            <a:r>
              <a:rPr sz="3200" b="1">
                <a:sym typeface="Open Sans"/>
              </a:rPr>
              <a:t>@site2max</a:t>
            </a:r>
            <a:r>
              <a:rPr sz="3200"/>
              <a:t>, </a:t>
            </a:r>
            <a:r>
              <a:rPr sz="3200" u="sng">
                <a:hlinkClick r:id="rId2"/>
              </a:rPr>
              <a:t>www.site2max.pro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C3DFCB40-3D7F-4BE3-B9A6-04811BCE0D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98308"/>
            <a:ext cx="24380951" cy="14628571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E9A42F07-A1FB-40DC-AAD8-277111D62F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0219" y="1208093"/>
            <a:ext cx="7404907" cy="3240122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28000" endPos="30000" dir="5400000" sy="-100000" algn="bl" rotWithShape="0"/>
          </a:effectLst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A2DB0B4C-C4FB-4C11-8A9D-51DA9F3CC2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0218" y="4673733"/>
            <a:ext cx="7404907" cy="252119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46A8657E-9A4D-49F3-B7CB-401C96324F0D}"/>
              </a:ext>
            </a:extLst>
          </p:cNvPr>
          <p:cNvSpPr txBox="1"/>
          <p:nvPr/>
        </p:nvSpPr>
        <p:spPr>
          <a:xfrm>
            <a:off x="6591232" y="7090373"/>
            <a:ext cx="10536539" cy="10874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9600" b="0" i="0" u="none" strike="noStrike" cap="none" spc="0" normalizeH="0" baseline="54545" dirty="0">
                <a:ln>
                  <a:noFill/>
                </a:ln>
                <a:solidFill>
                  <a:srgbClr val="161723"/>
                </a:solidFill>
                <a:effectLst/>
                <a:uFillTx/>
                <a:latin typeface="+mj-lt"/>
                <a:ea typeface="+mj-ea"/>
                <a:cs typeface="+mj-cs"/>
                <a:sym typeface="Open Sans"/>
              </a:rPr>
              <a:t>SENSORIAMENTO REMOTO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4166FB61-752E-431B-99CC-04D00BAAD9FF}"/>
              </a:ext>
            </a:extLst>
          </p:cNvPr>
          <p:cNvSpPr txBox="1"/>
          <p:nvPr/>
        </p:nvSpPr>
        <p:spPr>
          <a:xfrm>
            <a:off x="5407230" y="8767393"/>
            <a:ext cx="13333778" cy="1354217"/>
          </a:xfrm>
          <a:prstGeom prst="rect">
            <a:avLst/>
          </a:prstGeom>
          <a:noFill/>
          <a:ln w="12700" cap="flat">
            <a:noFill/>
            <a:miter lim="4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sz="12200" b="1" dirty="0">
                <a:solidFill>
                  <a:schemeClr val="bg1"/>
                </a:solidFill>
              </a:rPr>
              <a:t>CORREÇÃO ATMOSFÉRICA</a:t>
            </a:r>
            <a:endParaRPr kumimoji="0" lang="pt-BR" sz="12200" b="1" i="0" u="none" strike="noStrike" cap="none" spc="0" normalizeH="0" baseline="54545" dirty="0">
              <a:ln>
                <a:noFill/>
              </a:ln>
              <a:solidFill>
                <a:schemeClr val="bg1"/>
              </a:solidFill>
              <a:effectLst/>
              <a:uFillTx/>
              <a:latin typeface="+mj-lt"/>
              <a:ea typeface="+mj-ea"/>
              <a:cs typeface="+mj-cs"/>
              <a:sym typeface="Open Sans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1AD59554-9421-4311-B8DB-9A459C54C704}"/>
              </a:ext>
            </a:extLst>
          </p:cNvPr>
          <p:cNvSpPr txBox="1"/>
          <p:nvPr/>
        </p:nvSpPr>
        <p:spPr>
          <a:xfrm>
            <a:off x="4375827" y="10166919"/>
            <a:ext cx="15767137" cy="10874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sz="9600" dirty="0">
                <a:solidFill>
                  <a:srgbClr val="161723"/>
                </a:solidFill>
              </a:rPr>
              <a:t>Como ocorre o Espalhamento da Energia</a:t>
            </a:r>
            <a:endParaRPr kumimoji="0" lang="pt-BR" sz="9600" b="0" i="0" u="none" strike="noStrike" cap="none" spc="0" normalizeH="0" baseline="54545" dirty="0">
              <a:ln>
                <a:noFill/>
              </a:ln>
              <a:solidFill>
                <a:srgbClr val="161723"/>
              </a:solidFill>
              <a:effectLst/>
              <a:uFillTx/>
              <a:latin typeface="+mj-lt"/>
              <a:ea typeface="+mj-ea"/>
              <a:cs typeface="+mj-c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4010580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FFD3F017-06FD-4EA8-85B8-797212AA0027}"/>
              </a:ext>
            </a:extLst>
          </p:cNvPr>
          <p:cNvSpPr/>
          <p:nvPr/>
        </p:nvSpPr>
        <p:spPr>
          <a:xfrm>
            <a:off x="12843022" y="0"/>
            <a:ext cx="11540977" cy="12187238"/>
          </a:xfrm>
          <a:prstGeom prst="rect">
            <a:avLst/>
          </a:prstGeom>
          <a:solidFill>
            <a:srgbClr val="3E5870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47" name="Shape 4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4</a:t>
            </a:fld>
            <a:endParaRPr/>
          </a:p>
        </p:txBody>
      </p:sp>
      <p:sp>
        <p:nvSpPr>
          <p:cNvPr id="6" name="Shape 198">
            <a:extLst>
              <a:ext uri="{FF2B5EF4-FFF2-40B4-BE49-F238E27FC236}">
                <a16:creationId xmlns:a16="http://schemas.microsoft.com/office/drawing/2014/main" id="{3B6D16FE-7E91-405F-9151-64AED88C6E3E}"/>
              </a:ext>
            </a:extLst>
          </p:cNvPr>
          <p:cNvSpPr/>
          <p:nvPr/>
        </p:nvSpPr>
        <p:spPr>
          <a:xfrm>
            <a:off x="1103313" y="1889924"/>
            <a:ext cx="11308080" cy="1364476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lnSpc>
                <a:spcPct val="80000"/>
              </a:lnSpc>
              <a:defRPr sz="13000" baseline="0">
                <a:solidFill>
                  <a:srgbClr val="F0F0F0"/>
                </a:solidFill>
                <a:latin typeface="+mn-lt"/>
                <a:ea typeface="+mn-ea"/>
                <a:cs typeface="+mn-cs"/>
                <a:sym typeface="Open Sans Light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pt-BR" sz="8200" dirty="0">
                <a:solidFill>
                  <a:srgbClr val="3E5870"/>
                </a:solidFill>
              </a:rPr>
              <a:t>Correção Atmosférica</a:t>
            </a:r>
            <a:endParaRPr sz="8200" dirty="0">
              <a:solidFill>
                <a:srgbClr val="3E5870"/>
              </a:solidFill>
            </a:endParaRPr>
          </a:p>
        </p:txBody>
      </p:sp>
      <p:sp>
        <p:nvSpPr>
          <p:cNvPr id="7" name="Shape 206">
            <a:extLst>
              <a:ext uri="{FF2B5EF4-FFF2-40B4-BE49-F238E27FC236}">
                <a16:creationId xmlns:a16="http://schemas.microsoft.com/office/drawing/2014/main" id="{06999D2F-C491-4DCF-9B4E-460EFED593E1}"/>
              </a:ext>
            </a:extLst>
          </p:cNvPr>
          <p:cNvSpPr/>
          <p:nvPr/>
        </p:nvSpPr>
        <p:spPr>
          <a:xfrm>
            <a:off x="1103312" y="986800"/>
            <a:ext cx="11308080" cy="525672"/>
          </a:xfrm>
          <a:prstGeom prst="rect">
            <a:avLst/>
          </a:prstGeom>
          <a:solidFill>
            <a:schemeClr val="tx2">
              <a:lumMod val="50000"/>
            </a:schemeClr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numCol="1" anchor="ctr">
            <a:noAutofit/>
          </a:bodyPr>
          <a:lstStyle>
            <a:lvl1pPr>
              <a:defRPr sz="3000" b="1" cap="all" spc="299" baseline="0">
                <a:solidFill>
                  <a:srgbClr val="45485C"/>
                </a:solidFill>
              </a:defRPr>
            </a:lvl1pPr>
          </a:lstStyle>
          <a:p>
            <a:pPr algn="ctr"/>
            <a:r>
              <a:rPr lang="pt-BR" sz="2700" dirty="0">
                <a:solidFill>
                  <a:schemeClr val="bg1">
                    <a:lumMod val="95000"/>
                  </a:schemeClr>
                </a:solidFill>
              </a:rPr>
              <a:t>tema DE HOJE sobre Sensoriamento remoto</a:t>
            </a:r>
            <a:endParaRPr sz="27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0F71592B-57F9-447A-8551-AC623F34117A}"/>
              </a:ext>
            </a:extLst>
          </p:cNvPr>
          <p:cNvSpPr txBox="1"/>
          <p:nvPr/>
        </p:nvSpPr>
        <p:spPr>
          <a:xfrm>
            <a:off x="1557020" y="3778437"/>
            <a:ext cx="8673126" cy="71999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4800" b="1" i="0" u="none" strike="noStrike" cap="none" spc="0" normalizeH="0" baseline="54545" dirty="0">
                <a:ln>
                  <a:noFill/>
                </a:ln>
                <a:solidFill>
                  <a:schemeClr val="tx1"/>
                </a:solidFill>
                <a:effectLst/>
                <a:uFillTx/>
                <a:ea typeface="Lato Light" panose="020F0502020204030203" pitchFamily="34" charset="0"/>
                <a:cs typeface="Lato Light" panose="020F0502020204030203" pitchFamily="34" charset="0"/>
                <a:sym typeface="Open Sans"/>
              </a:rPr>
              <a:t>Afinal, o que é a Correção Atmosférica?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33C99D0A-4C73-4463-BC0C-A807539E1254}"/>
              </a:ext>
            </a:extLst>
          </p:cNvPr>
          <p:cNvSpPr txBox="1"/>
          <p:nvPr/>
        </p:nvSpPr>
        <p:spPr>
          <a:xfrm>
            <a:off x="13744237" y="11073209"/>
            <a:ext cx="10234930" cy="54373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pt-BR" sz="2800" b="1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Fonte: NASA ARSET</a:t>
            </a:r>
            <a:r>
              <a:rPr lang="pt-BR" sz="28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: </a:t>
            </a:r>
            <a:r>
              <a:rPr lang="pt-BR" sz="28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  <a:hlinkClick r:id="rId2"/>
              </a:rPr>
              <a:t>https://go.nasa.gov/2F1AZ1q</a:t>
            </a:r>
            <a:endParaRPr lang="pt-BR" sz="3600" dirty="0">
              <a:solidFill>
                <a:schemeClr val="bg1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pic>
        <p:nvPicPr>
          <p:cNvPr id="18" name="Imagem 17">
            <a:extLst>
              <a:ext uri="{FF2B5EF4-FFF2-40B4-BE49-F238E27FC236}">
                <a16:creationId xmlns:a16="http://schemas.microsoft.com/office/drawing/2014/main" id="{63A01B64-2188-4F86-8DC5-EA37B539D0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4237" y="3488225"/>
            <a:ext cx="9320551" cy="7088870"/>
          </a:xfrm>
          <a:prstGeom prst="rect">
            <a:avLst/>
          </a:prstGeom>
          <a:ln w="3175">
            <a:solidFill>
              <a:schemeClr val="bg1"/>
            </a:solidFill>
          </a:ln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E3FD3414-1FE8-4146-9DD9-BA9F8971CF5A}"/>
              </a:ext>
            </a:extLst>
          </p:cNvPr>
          <p:cNvSpPr txBox="1"/>
          <p:nvPr/>
        </p:nvSpPr>
        <p:spPr>
          <a:xfrm>
            <a:off x="1557020" y="4516512"/>
            <a:ext cx="10234930" cy="9838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just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pt-BR" sz="4000" b="0" i="0" u="none" strike="noStrike" cap="none" spc="0" normalizeH="0" baseline="54545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  <a:sym typeface="Open Sans"/>
              </a:rPr>
              <a:t>Para responder a esta pergunta, devemos recorrer a alguns fundamentos de </a:t>
            </a:r>
            <a:r>
              <a:rPr kumimoji="0" lang="pt-BR" sz="4000" b="0" i="0" u="none" strike="noStrike" cap="none" spc="0" normalizeH="0" baseline="54545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  <a:sym typeface="Open Sans"/>
              </a:rPr>
              <a:t>Sensoriamento Remoto</a:t>
            </a:r>
            <a:r>
              <a:rPr kumimoji="0" lang="pt-BR" sz="4000" b="0" i="0" u="none" strike="noStrike" cap="none" spc="0" normalizeH="0" baseline="54545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  <a:sym typeface="Open Sans"/>
              </a:rPr>
              <a:t> qu</a:t>
            </a:r>
            <a:r>
              <a:rPr lang="pt-BR" sz="400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e trazem conceitos sobre emissão, absorção, reflexão, transmissão e espalhamento da energia ou radiação eletromagnética incidente.</a:t>
            </a:r>
          </a:p>
          <a:p>
            <a:pPr marL="0" marR="0" indent="0" algn="just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lang="pt-BR" sz="400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Como você deve saber, os satélites orbitais utilizam a </a:t>
            </a:r>
            <a:r>
              <a:rPr lang="pt-BR" sz="4000" dirty="0">
                <a:solidFill>
                  <a:schemeClr val="tx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luz</a:t>
            </a:r>
            <a:r>
              <a:rPr lang="pt-BR" sz="400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de uma fonte natural (o sol) cuja energia se propaga pelo espaço por meio de ondas elétricas e magnéticas. O primeiro momento do Sensoriamento Remoto acontece quando os satélites coletam informações a partir da luz. Em seguida, as estações de recepção do sinal recebem essa informação e gravam a intensidade de luz em formados de imagem ou matriz.</a:t>
            </a:r>
          </a:p>
          <a:p>
            <a:pPr marL="0" marR="0" indent="0" algn="just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lang="pt-BR" sz="400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Somente parte dessa energia alcança a superfície terrestre. Estudos indicam </a:t>
            </a:r>
            <a:r>
              <a:rPr lang="pt-BR" sz="4000" b="1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[1]</a:t>
            </a:r>
            <a:r>
              <a:rPr lang="pt-BR" sz="400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que, a partir da atmosfera, somente 25% de toda radiação incidente é absorvida pela superfície terrestre, então, o que  acontece com o restante da energia? Ela entra em contato com vários agentes atmosféricos que podem alterar o aspecto visual das imagens que utilizamos em todos os projetos.</a:t>
            </a:r>
          </a:p>
          <a:p>
            <a:r>
              <a:rPr lang="pt-BR" sz="320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[1] Referência: </a:t>
            </a:r>
            <a:r>
              <a:rPr lang="pt-BR" sz="3200" dirty="0">
                <a:solidFill>
                  <a:schemeClr val="accent2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  <a:hlinkClick r:id="rId4"/>
              </a:rPr>
              <a:t>http://fisica.ufpr.br/grimm/aposmeteo/cap2/cap2-7.html</a:t>
            </a:r>
            <a:endParaRPr lang="pt-BR" sz="3200" dirty="0">
              <a:solidFill>
                <a:schemeClr val="accent2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endParaRPr kumimoji="0" lang="pt-BR" sz="4800" b="0" i="0" u="none" strike="noStrike" cap="none" spc="0" normalizeH="0" baseline="54545" dirty="0">
              <a:ln>
                <a:noFill/>
              </a:ln>
              <a:solidFill>
                <a:schemeClr val="tx1"/>
              </a:solidFill>
              <a:effectLst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  <a:sym typeface="Open Sans"/>
            </a:endParaRP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pt-BR" sz="4800" dirty="0">
              <a:solidFill>
                <a:schemeClr val="tx1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4800" b="0" i="0" u="none" strike="noStrike" cap="none" spc="0" normalizeH="0" baseline="54545" dirty="0">
              <a:ln>
                <a:noFill/>
              </a:ln>
              <a:solidFill>
                <a:schemeClr val="tx1"/>
              </a:solidFill>
              <a:effectLst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  <a:sym typeface="Open Sans"/>
            </a:endParaRP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4800" b="0" i="0" u="none" strike="noStrike" cap="none" spc="0" normalizeH="0" baseline="54545" dirty="0">
              <a:ln>
                <a:noFill/>
              </a:ln>
              <a:solidFill>
                <a:schemeClr val="tx1"/>
              </a:solidFill>
              <a:effectLst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079658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5</a:t>
            </a:fld>
            <a:endParaRPr/>
          </a:p>
        </p:txBody>
      </p:sp>
      <p:sp>
        <p:nvSpPr>
          <p:cNvPr id="7" name="Shape 206">
            <a:extLst>
              <a:ext uri="{FF2B5EF4-FFF2-40B4-BE49-F238E27FC236}">
                <a16:creationId xmlns:a16="http://schemas.microsoft.com/office/drawing/2014/main" id="{06999D2F-C491-4DCF-9B4E-460EFED593E1}"/>
              </a:ext>
            </a:extLst>
          </p:cNvPr>
          <p:cNvSpPr/>
          <p:nvPr/>
        </p:nvSpPr>
        <p:spPr>
          <a:xfrm>
            <a:off x="1103311" y="986800"/>
            <a:ext cx="12058613" cy="525672"/>
          </a:xfrm>
          <a:prstGeom prst="rect">
            <a:avLst/>
          </a:prstGeom>
          <a:solidFill>
            <a:schemeClr val="tx2">
              <a:lumMod val="50000"/>
            </a:schemeClr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numCol="1" anchor="ctr">
            <a:noAutofit/>
          </a:bodyPr>
          <a:lstStyle>
            <a:lvl1pPr>
              <a:defRPr sz="3000" b="1" cap="all" spc="299" baseline="0">
                <a:solidFill>
                  <a:srgbClr val="45485C"/>
                </a:solidFill>
              </a:defRPr>
            </a:lvl1pPr>
          </a:lstStyle>
          <a:p>
            <a:pPr algn="ctr"/>
            <a:r>
              <a:rPr lang="pt-BR" sz="2700" dirty="0">
                <a:solidFill>
                  <a:schemeClr val="bg1">
                    <a:lumMod val="95000"/>
                  </a:schemeClr>
                </a:solidFill>
              </a:rPr>
              <a:t>Retrato do espalhamento da energia</a:t>
            </a:r>
            <a:endParaRPr sz="27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A0448CF0-77BE-4558-910C-DFD8875BBC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312" y="2274644"/>
            <a:ext cx="12058613" cy="10417806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54CA3447-2573-4F0D-BF53-891534CF71CE}"/>
              </a:ext>
            </a:extLst>
          </p:cNvPr>
          <p:cNvSpPr txBox="1"/>
          <p:nvPr/>
        </p:nvSpPr>
        <p:spPr>
          <a:xfrm>
            <a:off x="13789152" y="2423463"/>
            <a:ext cx="8375606" cy="71999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4800" b="1" i="0" u="none" strike="noStrike" cap="none" spc="0" normalizeH="0" baseline="54545" dirty="0">
                <a:ln>
                  <a:noFill/>
                </a:ln>
                <a:solidFill>
                  <a:schemeClr val="tx1"/>
                </a:solidFill>
                <a:effectLst/>
                <a:uFillTx/>
                <a:ea typeface="Lato Light" panose="020F0502020204030203" pitchFamily="34" charset="0"/>
                <a:cs typeface="Lato Light" panose="020F0502020204030203" pitchFamily="34" charset="0"/>
                <a:sym typeface="Open Sans"/>
              </a:rPr>
              <a:t>Interferências durante a irradiação solar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A4FAD41A-1D85-416E-81DD-06E8873F6E95}"/>
              </a:ext>
            </a:extLst>
          </p:cNvPr>
          <p:cNvSpPr txBox="1"/>
          <p:nvPr/>
        </p:nvSpPr>
        <p:spPr>
          <a:xfrm>
            <a:off x="13789152" y="3337330"/>
            <a:ext cx="9275636" cy="843307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just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pt-BR" sz="4000" b="0" i="0" u="none" strike="noStrike" cap="none" spc="0" normalizeH="0" baseline="54545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  <a:sym typeface="Open Sans"/>
              </a:rPr>
              <a:t>A imagem ao lado </a:t>
            </a:r>
            <a:r>
              <a:rPr kumimoji="0" lang="pt-BR" sz="4000" b="1" i="0" u="none" strike="noStrike" cap="none" spc="0" normalizeH="0" baseline="54545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  <a:sym typeface="Open Sans"/>
              </a:rPr>
              <a:t>[2]</a:t>
            </a:r>
            <a:r>
              <a:rPr kumimoji="0" lang="pt-BR" sz="4000" b="0" i="0" u="none" strike="noStrike" cap="none" spc="0" normalizeH="0" baseline="54545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  <a:sym typeface="Open Sans"/>
              </a:rPr>
              <a:t> é uma adaptação que contribui para despertar o interesse sobre a aplicação de processos</a:t>
            </a:r>
            <a:r>
              <a:rPr lang="pt-BR" sz="400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para correção dos efeitos atmosféricos que causam alterações na imagem final.</a:t>
            </a:r>
          </a:p>
          <a:p>
            <a:pPr marL="0" marR="0" indent="0" algn="just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pt-BR" sz="4000" b="0" i="0" u="none" strike="noStrike" cap="none" spc="0" normalizeH="0" baseline="54545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  <a:sym typeface="Open Sans"/>
              </a:rPr>
              <a:t>No desenho, nota-se os diversos atores responsáveis por influenciar a passagem de luz pela atmosfera: nuvens, gases e partículas em suspensão na atmosfera são alguns deles. Também fica claro na ilustração que apenas uma pequena fração da irradiação solar é absorvida pela superfície terrestre.</a:t>
            </a:r>
          </a:p>
          <a:p>
            <a:pPr algn="just">
              <a:spcAft>
                <a:spcPts val="1200"/>
              </a:spcAft>
            </a:pPr>
            <a:r>
              <a:rPr lang="pt-BR" sz="400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Estas interferências justificam o uso de técnicas científicas para reduzir o efeito de espalhamento e restaurar os  valores atmosféricos nas imagens resultantes dos processos de observação de uma superfície, objeto ou alvo específico.</a:t>
            </a:r>
            <a:endParaRPr kumimoji="0" lang="pt-BR" sz="4000" b="0" i="0" u="none" strike="noStrike" cap="none" spc="0" normalizeH="0" baseline="54545" dirty="0">
              <a:ln>
                <a:noFill/>
              </a:ln>
              <a:solidFill>
                <a:schemeClr val="tx1"/>
              </a:solidFill>
              <a:effectLst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  <a:sym typeface="Open Sans"/>
            </a:endParaRPr>
          </a:p>
          <a:p>
            <a:pPr algn="just">
              <a:spcAft>
                <a:spcPts val="1200"/>
              </a:spcAft>
            </a:pPr>
            <a:r>
              <a:rPr kumimoji="0" lang="pt-BR" sz="4000" b="0" i="0" u="none" strike="noStrike" cap="none" spc="0" normalizeH="0" baseline="54545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  <a:sym typeface="Open Sans"/>
              </a:rPr>
              <a:t>Este material é parte curso intitulado como “Treinamento de Sensoriamento Remoto Aplicado” ou </a:t>
            </a:r>
            <a:r>
              <a:rPr lang="en-US" sz="4000" i="1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Applied Remote Sensing Training</a:t>
            </a:r>
            <a:r>
              <a:rPr lang="en-US" sz="400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(ARSET), de </a:t>
            </a:r>
            <a:r>
              <a:rPr lang="en-US" sz="4000" dirty="0" err="1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autoria</a:t>
            </a:r>
            <a:r>
              <a:rPr lang="en-US" sz="400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da </a:t>
            </a:r>
            <a:r>
              <a:rPr lang="pt-BR" sz="400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NASA (sigla em inglês para </a:t>
            </a:r>
            <a:r>
              <a:rPr lang="pt-BR" sz="4000" i="1" dirty="0" err="1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National</a:t>
            </a:r>
            <a:r>
              <a:rPr lang="pt-BR" sz="4000" i="1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pt-BR" sz="4000" i="1" dirty="0" err="1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Aeronautics</a:t>
            </a:r>
            <a:r>
              <a:rPr lang="pt-BR" sz="4000" i="1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pt-BR" sz="4000" i="1" dirty="0" err="1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and</a:t>
            </a:r>
            <a:r>
              <a:rPr lang="pt-BR" sz="4000" i="1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Space </a:t>
            </a:r>
            <a:r>
              <a:rPr lang="pt-BR" sz="4000" i="1" dirty="0" err="1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Administration</a:t>
            </a:r>
            <a:r>
              <a:rPr lang="pt-BR" sz="4000" i="1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pt-BR" sz="400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– Administração Nacional da Aeronáutica e Espaço)</a:t>
            </a:r>
            <a:r>
              <a:rPr lang="en-US" sz="400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.</a:t>
            </a:r>
          </a:p>
          <a:p>
            <a:r>
              <a:rPr lang="pt-BR" sz="320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[2] Referência: adaptação da NASA ARSET: </a:t>
            </a:r>
            <a:r>
              <a:rPr lang="pt-BR" sz="3200" dirty="0">
                <a:solidFill>
                  <a:schemeClr val="accent2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  <a:hlinkClick r:id="rId3"/>
              </a:rPr>
              <a:t>https://go.nasa.gov/2F1AZ1q</a:t>
            </a:r>
            <a:r>
              <a:rPr lang="pt-BR" sz="3200" dirty="0">
                <a:solidFill>
                  <a:schemeClr val="accent2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45679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6</a:t>
            </a:fld>
            <a:endParaRPr/>
          </a:p>
        </p:txBody>
      </p:sp>
      <p:sp>
        <p:nvSpPr>
          <p:cNvPr id="6" name="Shape 198">
            <a:extLst>
              <a:ext uri="{FF2B5EF4-FFF2-40B4-BE49-F238E27FC236}">
                <a16:creationId xmlns:a16="http://schemas.microsoft.com/office/drawing/2014/main" id="{3B6D16FE-7E91-405F-9151-64AED88C6E3E}"/>
              </a:ext>
            </a:extLst>
          </p:cNvPr>
          <p:cNvSpPr/>
          <p:nvPr/>
        </p:nvSpPr>
        <p:spPr>
          <a:xfrm>
            <a:off x="1103313" y="1889924"/>
            <a:ext cx="11308080" cy="1364476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lnSpc>
                <a:spcPct val="80000"/>
              </a:lnSpc>
              <a:defRPr sz="13000" baseline="0">
                <a:solidFill>
                  <a:srgbClr val="F0F0F0"/>
                </a:solidFill>
                <a:latin typeface="+mn-lt"/>
                <a:ea typeface="+mn-ea"/>
                <a:cs typeface="+mn-cs"/>
                <a:sym typeface="Open Sans Light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8200" dirty="0">
                <a:solidFill>
                  <a:srgbClr val="92D050"/>
                </a:solidFill>
              </a:rPr>
              <a:t>Imagens Landsat-8</a:t>
            </a:r>
            <a:endParaRPr sz="8200" dirty="0">
              <a:solidFill>
                <a:srgbClr val="92D050"/>
              </a:solidFill>
            </a:endParaRPr>
          </a:p>
        </p:txBody>
      </p:sp>
      <p:sp>
        <p:nvSpPr>
          <p:cNvPr id="7" name="Shape 206">
            <a:extLst>
              <a:ext uri="{FF2B5EF4-FFF2-40B4-BE49-F238E27FC236}">
                <a16:creationId xmlns:a16="http://schemas.microsoft.com/office/drawing/2014/main" id="{06999D2F-C491-4DCF-9B4E-460EFED593E1}"/>
              </a:ext>
            </a:extLst>
          </p:cNvPr>
          <p:cNvSpPr/>
          <p:nvPr/>
        </p:nvSpPr>
        <p:spPr>
          <a:xfrm>
            <a:off x="1103312" y="986800"/>
            <a:ext cx="11308080" cy="525672"/>
          </a:xfrm>
          <a:prstGeom prst="rect">
            <a:avLst/>
          </a:prstGeom>
          <a:solidFill>
            <a:srgbClr val="002060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numCol="1" anchor="ctr">
            <a:noAutofit/>
          </a:bodyPr>
          <a:lstStyle>
            <a:lvl1pPr>
              <a:defRPr sz="3000" b="1" cap="all" spc="299" baseline="0">
                <a:solidFill>
                  <a:srgbClr val="45485C"/>
                </a:solidFill>
              </a:defRPr>
            </a:lvl1pPr>
          </a:lstStyle>
          <a:p>
            <a:r>
              <a:rPr lang="pt-BR" sz="2700" dirty="0">
                <a:solidFill>
                  <a:schemeClr val="bg1">
                    <a:lumMod val="95000"/>
                  </a:schemeClr>
                </a:solidFill>
              </a:rPr>
              <a:t>Conceitos de </a:t>
            </a:r>
            <a:r>
              <a:rPr lang="pt-BR" sz="2700" dirty="0" err="1">
                <a:solidFill>
                  <a:schemeClr val="bg1">
                    <a:lumMod val="95000"/>
                  </a:schemeClr>
                </a:solidFill>
              </a:rPr>
              <a:t>radiância</a:t>
            </a:r>
            <a:r>
              <a:rPr lang="pt-BR" sz="2700" dirty="0">
                <a:solidFill>
                  <a:schemeClr val="bg1">
                    <a:lumMod val="95000"/>
                  </a:schemeClr>
                </a:solidFill>
              </a:rPr>
              <a:t> e </a:t>
            </a:r>
            <a:r>
              <a:rPr lang="pt-BR" sz="2700" dirty="0" err="1">
                <a:solidFill>
                  <a:schemeClr val="bg1">
                    <a:lumMod val="95000"/>
                  </a:schemeClr>
                </a:solidFill>
              </a:rPr>
              <a:t>reflectância</a:t>
            </a:r>
            <a:endParaRPr sz="27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0F71592B-57F9-447A-8551-AC623F34117A}"/>
              </a:ext>
            </a:extLst>
          </p:cNvPr>
          <p:cNvSpPr txBox="1"/>
          <p:nvPr/>
        </p:nvSpPr>
        <p:spPr>
          <a:xfrm>
            <a:off x="2337922" y="4031986"/>
            <a:ext cx="8673126" cy="71999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4800" b="1" i="0" u="none" strike="noStrike" cap="none" spc="0" normalizeH="0" baseline="54545" dirty="0">
                <a:ln>
                  <a:noFill/>
                </a:ln>
                <a:solidFill>
                  <a:schemeClr val="tx1"/>
                </a:solidFill>
                <a:effectLst/>
                <a:uFillTx/>
                <a:ea typeface="Lato Light" panose="020F0502020204030203" pitchFamily="34" charset="0"/>
                <a:cs typeface="Lato Light" panose="020F0502020204030203" pitchFamily="34" charset="0"/>
                <a:sym typeface="Open Sans"/>
              </a:rPr>
              <a:t>Afinal, o que é a Correção Atmosférica?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33C99D0A-4C73-4463-BC0C-A807539E1254}"/>
              </a:ext>
            </a:extLst>
          </p:cNvPr>
          <p:cNvSpPr txBox="1"/>
          <p:nvPr/>
        </p:nvSpPr>
        <p:spPr>
          <a:xfrm>
            <a:off x="1103313" y="4475112"/>
            <a:ext cx="10234930" cy="988988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pt-BR" sz="40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Os </a:t>
            </a:r>
            <a:r>
              <a:rPr lang="pt-BR" sz="4000" b="1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satélites </a:t>
            </a:r>
            <a:r>
              <a:rPr lang="pt-BR" sz="40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também são conhecidos como </a:t>
            </a:r>
            <a:r>
              <a:rPr lang="pt-BR" sz="4000" b="1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Plataformas</a:t>
            </a:r>
            <a:r>
              <a:rPr lang="pt-BR" sz="40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, pois são mecanismos que carregam os </a:t>
            </a:r>
            <a:r>
              <a:rPr lang="pt-BR" sz="4000" b="1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sensores</a:t>
            </a:r>
            <a:r>
              <a:rPr lang="pt-BR" sz="40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ou </a:t>
            </a:r>
            <a:r>
              <a:rPr lang="pt-BR" sz="4000" b="1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instrumentos imageadores</a:t>
            </a:r>
            <a:r>
              <a:rPr lang="pt-BR" sz="40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. Uma plataforma pode comportar vários sensores com capacidade para observação dos mais variados fenômenos da superfície terrestre e até do espaço.</a:t>
            </a:r>
            <a:endParaRPr lang="pt-BR" sz="4000" b="1" dirty="0">
              <a:solidFill>
                <a:schemeClr val="bg1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algn="just">
              <a:spcAft>
                <a:spcPts val="1200"/>
              </a:spcAft>
            </a:pPr>
            <a:r>
              <a:rPr lang="pt-BR" sz="4000" b="1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Landsa</a:t>
            </a:r>
            <a:r>
              <a:rPr lang="pt-BR" sz="40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t é o nome de uma bem sucedida missão de satélites de observação da Terra que se destaca por fornecer imagens gratuitas que recobrem todo o globo. </a:t>
            </a:r>
          </a:p>
          <a:p>
            <a:pPr algn="just">
              <a:spcAft>
                <a:spcPts val="1200"/>
              </a:spcAft>
            </a:pPr>
            <a:r>
              <a:rPr lang="pt-BR" sz="40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Estas imagens podem ser utilizadas no monitoramento agrícola e no controle sobre o desmatamento para preservação do meio ambiente.</a:t>
            </a:r>
          </a:p>
          <a:p>
            <a:pPr algn="just">
              <a:spcAft>
                <a:spcPts val="1200"/>
              </a:spcAft>
            </a:pPr>
            <a:r>
              <a:rPr lang="pt-BR" sz="40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Em seu oitavo lançamento, todas as imagens Landsat passaram por rigorosos processos de aperfeiçoamento e posicionamento. Atualmente, existe a possibilidade de obter cenas Landsat com as correções atmosféricas feitas pela própria NASA.</a:t>
            </a:r>
          </a:p>
          <a:p>
            <a:pPr algn="just">
              <a:spcAft>
                <a:spcPts val="1200"/>
              </a:spcAft>
            </a:pPr>
            <a:r>
              <a:rPr lang="pt-BR" sz="40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Para ter acesso a estes produtos, é fundamental conhecer os principais processos para a correção atmosférica que podem ser aplicados na missão Landsat.</a:t>
            </a:r>
          </a:p>
          <a:p>
            <a:pPr algn="just">
              <a:spcAft>
                <a:spcPts val="1200"/>
              </a:spcAft>
            </a:pPr>
            <a:endParaRPr lang="pt-BR" sz="4000" dirty="0">
              <a:solidFill>
                <a:schemeClr val="bg1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pt-BR" sz="4800" dirty="0">
              <a:solidFill>
                <a:schemeClr val="bg1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4800" b="0" i="0" u="none" strike="noStrike" cap="none" spc="0" normalizeH="0" baseline="54545" dirty="0">
              <a:ln>
                <a:noFill/>
              </a:ln>
              <a:solidFill>
                <a:schemeClr val="bg1"/>
              </a:solidFill>
              <a:effectLst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  <a:sym typeface="Open Sans"/>
            </a:endParaRP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4800" b="0" i="0" u="none" strike="noStrike" cap="none" spc="0" normalizeH="0" baseline="54545" dirty="0">
              <a:ln>
                <a:noFill/>
              </a:ln>
              <a:solidFill>
                <a:schemeClr val="bg1"/>
              </a:solidFill>
              <a:effectLst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  <a:sym typeface="Open Sans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393EB214-926A-416A-BEA9-1CD80AF54E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7063" y="654439"/>
            <a:ext cx="18285714" cy="10285714"/>
          </a:xfrm>
          <a:prstGeom prst="rect">
            <a:avLst/>
          </a:prstGeom>
          <a:effectLst>
            <a:glow rad="101600">
              <a:srgbClr val="00B0F0">
                <a:alpha val="60000"/>
              </a:srgbClr>
            </a:glow>
          </a:effectLst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DC16C0FB-2284-4F40-9516-31FAA8C89D48}"/>
              </a:ext>
            </a:extLst>
          </p:cNvPr>
          <p:cNvSpPr txBox="1"/>
          <p:nvPr/>
        </p:nvSpPr>
        <p:spPr>
          <a:xfrm>
            <a:off x="15575968" y="10373562"/>
            <a:ext cx="5382832" cy="54373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pt-BR" sz="2800" i="1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O satélite Landsat-8</a:t>
            </a:r>
          </a:p>
        </p:txBody>
      </p:sp>
    </p:spTree>
    <p:extLst>
      <p:ext uri="{BB962C8B-B14F-4D97-AF65-F5344CB8AC3E}">
        <p14:creationId xmlns:p14="http://schemas.microsoft.com/office/powerpoint/2010/main" val="677201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7</a:t>
            </a:fld>
            <a:endParaRPr/>
          </a:p>
        </p:txBody>
      </p:sp>
      <p:sp>
        <p:nvSpPr>
          <p:cNvPr id="6" name="Shape 198">
            <a:extLst>
              <a:ext uri="{FF2B5EF4-FFF2-40B4-BE49-F238E27FC236}">
                <a16:creationId xmlns:a16="http://schemas.microsoft.com/office/drawing/2014/main" id="{3B6D16FE-7E91-405F-9151-64AED88C6E3E}"/>
              </a:ext>
            </a:extLst>
          </p:cNvPr>
          <p:cNvSpPr/>
          <p:nvPr/>
        </p:nvSpPr>
        <p:spPr>
          <a:xfrm>
            <a:off x="1103313" y="1889924"/>
            <a:ext cx="11308080" cy="1364476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lnSpc>
                <a:spcPct val="80000"/>
              </a:lnSpc>
              <a:defRPr sz="13000" baseline="0">
                <a:solidFill>
                  <a:srgbClr val="F0F0F0"/>
                </a:solidFill>
                <a:latin typeface="+mn-lt"/>
                <a:ea typeface="+mn-ea"/>
                <a:cs typeface="+mn-cs"/>
                <a:sym typeface="Open Sans Light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8200" dirty="0">
                <a:solidFill>
                  <a:srgbClr val="92D050"/>
                </a:solidFill>
              </a:rPr>
              <a:t>Imagens Landsat-8</a:t>
            </a:r>
            <a:endParaRPr sz="8200" dirty="0">
              <a:solidFill>
                <a:srgbClr val="92D050"/>
              </a:solidFill>
            </a:endParaRPr>
          </a:p>
        </p:txBody>
      </p:sp>
      <p:sp>
        <p:nvSpPr>
          <p:cNvPr id="7" name="Shape 206">
            <a:extLst>
              <a:ext uri="{FF2B5EF4-FFF2-40B4-BE49-F238E27FC236}">
                <a16:creationId xmlns:a16="http://schemas.microsoft.com/office/drawing/2014/main" id="{06999D2F-C491-4DCF-9B4E-460EFED593E1}"/>
              </a:ext>
            </a:extLst>
          </p:cNvPr>
          <p:cNvSpPr/>
          <p:nvPr/>
        </p:nvSpPr>
        <p:spPr>
          <a:xfrm>
            <a:off x="1103312" y="986800"/>
            <a:ext cx="11308080" cy="525672"/>
          </a:xfrm>
          <a:prstGeom prst="rect">
            <a:avLst/>
          </a:prstGeom>
          <a:solidFill>
            <a:srgbClr val="002060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numCol="1" anchor="ctr">
            <a:noAutofit/>
          </a:bodyPr>
          <a:lstStyle>
            <a:lvl1pPr>
              <a:defRPr sz="3000" b="1" cap="all" spc="299" baseline="0">
                <a:solidFill>
                  <a:srgbClr val="45485C"/>
                </a:solidFill>
              </a:defRPr>
            </a:lvl1pPr>
          </a:lstStyle>
          <a:p>
            <a:r>
              <a:rPr lang="pt-BR" sz="2700" dirty="0">
                <a:solidFill>
                  <a:schemeClr val="bg1">
                    <a:lumMod val="95000"/>
                  </a:schemeClr>
                </a:solidFill>
              </a:rPr>
              <a:t>Conceitos de </a:t>
            </a:r>
            <a:r>
              <a:rPr lang="pt-BR" sz="2700" dirty="0" err="1">
                <a:solidFill>
                  <a:schemeClr val="bg1">
                    <a:lumMod val="95000"/>
                  </a:schemeClr>
                </a:solidFill>
              </a:rPr>
              <a:t>radiância</a:t>
            </a:r>
            <a:r>
              <a:rPr lang="pt-BR" sz="2700" dirty="0">
                <a:solidFill>
                  <a:schemeClr val="bg1">
                    <a:lumMod val="95000"/>
                  </a:schemeClr>
                </a:solidFill>
              </a:rPr>
              <a:t> e </a:t>
            </a:r>
            <a:r>
              <a:rPr lang="pt-BR" sz="2700" dirty="0" err="1">
                <a:solidFill>
                  <a:schemeClr val="bg1">
                    <a:lumMod val="95000"/>
                  </a:schemeClr>
                </a:solidFill>
              </a:rPr>
              <a:t>reflectância</a:t>
            </a:r>
            <a:endParaRPr sz="27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0F71592B-57F9-447A-8551-AC623F34117A}"/>
              </a:ext>
            </a:extLst>
          </p:cNvPr>
          <p:cNvSpPr txBox="1"/>
          <p:nvPr/>
        </p:nvSpPr>
        <p:spPr>
          <a:xfrm>
            <a:off x="2337922" y="4031986"/>
            <a:ext cx="8673126" cy="71999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4800" b="1" i="0" u="none" strike="noStrike" cap="none" spc="0" normalizeH="0" baseline="54545" dirty="0">
                <a:ln>
                  <a:noFill/>
                </a:ln>
                <a:solidFill>
                  <a:schemeClr val="tx1"/>
                </a:solidFill>
                <a:effectLst/>
                <a:uFillTx/>
                <a:ea typeface="Lato Light" panose="020F0502020204030203" pitchFamily="34" charset="0"/>
                <a:cs typeface="Lato Light" panose="020F0502020204030203" pitchFamily="34" charset="0"/>
                <a:sym typeface="Open Sans"/>
              </a:rPr>
              <a:t>Afinal, o que é a Correção Atmosférica?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57613E51-A099-4433-9C25-460F152351AF}"/>
              </a:ext>
            </a:extLst>
          </p:cNvPr>
          <p:cNvSpPr txBox="1"/>
          <p:nvPr/>
        </p:nvSpPr>
        <p:spPr>
          <a:xfrm>
            <a:off x="1103312" y="4448673"/>
            <a:ext cx="10234930" cy="89152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just">
              <a:spcAft>
                <a:spcPts val="2400"/>
              </a:spcAft>
            </a:pPr>
            <a:r>
              <a:rPr lang="pt-BR" sz="4000" b="1" dirty="0" err="1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Radiância</a:t>
            </a:r>
            <a:r>
              <a:rPr lang="pt-BR" sz="40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e </a:t>
            </a:r>
            <a:r>
              <a:rPr lang="pt-BR" sz="4000" b="1" dirty="0" err="1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Reflectância</a:t>
            </a:r>
            <a:r>
              <a:rPr lang="pt-BR" sz="40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são os exemplos de processos utilizados para corrigir as cenas Landsat através de uma </a:t>
            </a:r>
            <a:r>
              <a:rPr lang="pt-BR" sz="4000" b="1" dirty="0">
                <a:solidFill>
                  <a:srgbClr val="FFFF00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Modelagem Atmosférica</a:t>
            </a:r>
            <a:r>
              <a:rPr lang="pt-BR" sz="40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. Suas características são estas:</a:t>
            </a:r>
          </a:p>
          <a:p>
            <a:pPr algn="just">
              <a:spcAft>
                <a:spcPts val="2400"/>
              </a:spcAft>
            </a:pPr>
            <a:r>
              <a:rPr lang="pt-BR" sz="4000" b="1" dirty="0">
                <a:solidFill>
                  <a:srgbClr val="FFFF00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1) </a:t>
            </a:r>
            <a:r>
              <a:rPr lang="pt-BR" sz="4000" b="1" dirty="0" err="1">
                <a:solidFill>
                  <a:srgbClr val="FFFF00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Radiância</a:t>
            </a:r>
            <a:r>
              <a:rPr lang="pt-BR" sz="40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: é a ação de quantificar e armazenar a intensidade de energia capturada pelo sensor remoto durante sua passagem pela superfície terrestre. Em Sensoriamento Remoto, este quantitativo de energia é armazenado na imagem no formato de Número Digital (Digital </a:t>
            </a:r>
            <a:r>
              <a:rPr lang="pt-BR" sz="4000" dirty="0" err="1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Number</a:t>
            </a:r>
            <a:r>
              <a:rPr lang="pt-BR" sz="40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ou DN). Sendo assim, para restaurar os valores de </a:t>
            </a:r>
            <a:r>
              <a:rPr lang="pt-BR" sz="4000" dirty="0" err="1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radiância</a:t>
            </a:r>
            <a:r>
              <a:rPr lang="pt-BR" sz="40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na tomada da cena, é fundamental transformar o dado coletado pelo instrumento em valores para </a:t>
            </a:r>
            <a:r>
              <a:rPr lang="pt-BR" sz="4000" dirty="0" err="1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radiância</a:t>
            </a:r>
            <a:r>
              <a:rPr lang="pt-BR" sz="40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. </a:t>
            </a:r>
          </a:p>
          <a:p>
            <a:pPr algn="just">
              <a:spcAft>
                <a:spcPts val="1200"/>
              </a:spcAft>
            </a:pPr>
            <a:r>
              <a:rPr lang="pt-BR" sz="4000" b="1" dirty="0">
                <a:solidFill>
                  <a:srgbClr val="FFFF00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2) </a:t>
            </a:r>
            <a:r>
              <a:rPr lang="pt-BR" sz="4000" b="1" dirty="0" err="1">
                <a:solidFill>
                  <a:srgbClr val="FFFF00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Reflectância</a:t>
            </a:r>
            <a:r>
              <a:rPr lang="pt-BR" sz="40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: é a porcentagem de luz refletida pelo topo da atmosfera ou pela superfície. O que define a </a:t>
            </a:r>
            <a:r>
              <a:rPr lang="pt-BR" sz="4000" dirty="0" err="1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reflectância</a:t>
            </a:r>
            <a:r>
              <a:rPr lang="pt-BR" sz="40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é a absorção, transmissão e reflexão da radiação eletromagnética. Com base nos processos de correção atmosférica, Podemos transformar os dados raster em </a:t>
            </a:r>
            <a:r>
              <a:rPr lang="pt-BR" sz="4000" b="1" dirty="0" err="1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Reflectância</a:t>
            </a:r>
            <a:r>
              <a:rPr lang="pt-BR" sz="4000" b="1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no Topo da Atmosfera (TOA</a:t>
            </a:r>
            <a:r>
              <a:rPr lang="pt-BR" sz="40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) e </a:t>
            </a:r>
            <a:r>
              <a:rPr lang="pt-BR" sz="4000" b="1" dirty="0" err="1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Reflectância</a:t>
            </a:r>
            <a:r>
              <a:rPr lang="pt-BR" sz="4000" b="1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de Superfície (Surface Reflectance ou SR)</a:t>
            </a:r>
            <a:r>
              <a:rPr lang="pt-BR" sz="40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. </a:t>
            </a:r>
            <a:endParaRPr kumimoji="0" lang="pt-BR" sz="4800" b="0" i="0" u="none" strike="noStrike" cap="none" spc="0" normalizeH="0" baseline="54545" dirty="0">
              <a:ln>
                <a:noFill/>
              </a:ln>
              <a:solidFill>
                <a:schemeClr val="bg1"/>
              </a:solidFill>
              <a:effectLst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  <a:sym typeface="Open Sans"/>
            </a:endParaRP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pt-BR" sz="4800" dirty="0">
              <a:solidFill>
                <a:schemeClr val="bg1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4800" b="0" i="0" u="none" strike="noStrike" cap="none" spc="0" normalizeH="0" baseline="54545" dirty="0">
              <a:ln>
                <a:noFill/>
              </a:ln>
              <a:solidFill>
                <a:schemeClr val="bg1"/>
              </a:solidFill>
              <a:effectLst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  <a:sym typeface="Open Sans"/>
            </a:endParaRP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4800" b="0" i="0" u="none" strike="noStrike" cap="none" spc="0" normalizeH="0" baseline="54545" dirty="0">
              <a:ln>
                <a:noFill/>
              </a:ln>
              <a:solidFill>
                <a:schemeClr val="bg1"/>
              </a:solidFill>
              <a:effectLst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  <a:sym typeface="Open Sans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2A1C4EFE-AE10-46BF-8715-19537A5DDA58}"/>
              </a:ext>
            </a:extLst>
          </p:cNvPr>
          <p:cNvSpPr txBox="1"/>
          <p:nvPr/>
        </p:nvSpPr>
        <p:spPr>
          <a:xfrm>
            <a:off x="15575968" y="10373562"/>
            <a:ext cx="5382832" cy="54373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pt-BR" sz="2800" i="1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O satélite Landsat-8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CFAE4BB0-E917-4B92-801F-CD59BEBB62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7063" y="654439"/>
            <a:ext cx="18285714" cy="10285714"/>
          </a:xfrm>
          <a:prstGeom prst="rect">
            <a:avLst/>
          </a:prstGeom>
          <a:effectLst>
            <a:glow rad="101600">
              <a:srgbClr val="00B0F0">
                <a:alpha val="6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1746682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FFD3F017-06FD-4EA8-85B8-797212AA0027}"/>
              </a:ext>
            </a:extLst>
          </p:cNvPr>
          <p:cNvSpPr/>
          <p:nvPr/>
        </p:nvSpPr>
        <p:spPr>
          <a:xfrm>
            <a:off x="12843022" y="0"/>
            <a:ext cx="11540977" cy="12187238"/>
          </a:xfrm>
          <a:prstGeom prst="rect">
            <a:avLst/>
          </a:prstGeom>
          <a:solidFill>
            <a:srgbClr val="3E5870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47" name="Shape 4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8</a:t>
            </a:fld>
            <a:endParaRPr/>
          </a:p>
        </p:txBody>
      </p:sp>
      <p:sp>
        <p:nvSpPr>
          <p:cNvPr id="6" name="Shape 198">
            <a:extLst>
              <a:ext uri="{FF2B5EF4-FFF2-40B4-BE49-F238E27FC236}">
                <a16:creationId xmlns:a16="http://schemas.microsoft.com/office/drawing/2014/main" id="{3B6D16FE-7E91-405F-9151-64AED88C6E3E}"/>
              </a:ext>
            </a:extLst>
          </p:cNvPr>
          <p:cNvSpPr/>
          <p:nvPr/>
        </p:nvSpPr>
        <p:spPr>
          <a:xfrm>
            <a:off x="1103313" y="2013034"/>
            <a:ext cx="11308080" cy="1118255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lnSpc>
                <a:spcPct val="80000"/>
              </a:lnSpc>
              <a:defRPr sz="13000" baseline="0">
                <a:solidFill>
                  <a:srgbClr val="F0F0F0"/>
                </a:solidFill>
                <a:latin typeface="+mn-lt"/>
                <a:ea typeface="+mn-ea"/>
                <a:cs typeface="+mn-cs"/>
                <a:sym typeface="Open Sans Light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pt-BR" sz="6600" dirty="0">
                <a:solidFill>
                  <a:srgbClr val="3E5870"/>
                </a:solidFill>
              </a:rPr>
              <a:t>O que entendemos até aqui?</a:t>
            </a:r>
            <a:endParaRPr sz="6600" dirty="0">
              <a:solidFill>
                <a:srgbClr val="3E5870"/>
              </a:solidFill>
            </a:endParaRPr>
          </a:p>
        </p:txBody>
      </p:sp>
      <p:sp>
        <p:nvSpPr>
          <p:cNvPr id="7" name="Shape 206">
            <a:extLst>
              <a:ext uri="{FF2B5EF4-FFF2-40B4-BE49-F238E27FC236}">
                <a16:creationId xmlns:a16="http://schemas.microsoft.com/office/drawing/2014/main" id="{06999D2F-C491-4DCF-9B4E-460EFED593E1}"/>
              </a:ext>
            </a:extLst>
          </p:cNvPr>
          <p:cNvSpPr/>
          <p:nvPr/>
        </p:nvSpPr>
        <p:spPr>
          <a:xfrm>
            <a:off x="1103312" y="986800"/>
            <a:ext cx="11308080" cy="525672"/>
          </a:xfrm>
          <a:prstGeom prst="rect">
            <a:avLst/>
          </a:prstGeom>
          <a:solidFill>
            <a:schemeClr val="tx2">
              <a:lumMod val="50000"/>
            </a:schemeClr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numCol="1" anchor="ctr">
            <a:noAutofit/>
          </a:bodyPr>
          <a:lstStyle>
            <a:lvl1pPr>
              <a:defRPr sz="3000" b="1" cap="all" spc="299" baseline="0">
                <a:solidFill>
                  <a:srgbClr val="45485C"/>
                </a:solidFill>
              </a:defRPr>
            </a:lvl1pPr>
          </a:lstStyle>
          <a:p>
            <a:pPr algn="ctr"/>
            <a:r>
              <a:rPr lang="pt-BR" sz="2700" dirty="0">
                <a:solidFill>
                  <a:schemeClr val="bg1">
                    <a:lumMod val="95000"/>
                  </a:schemeClr>
                </a:solidFill>
              </a:rPr>
              <a:t>tema DE HOJE sobre Sensoriamento remoto</a:t>
            </a:r>
            <a:endParaRPr sz="27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E3FD3414-1FE8-4146-9DD9-BA9F8971CF5A}"/>
              </a:ext>
            </a:extLst>
          </p:cNvPr>
          <p:cNvSpPr txBox="1"/>
          <p:nvPr/>
        </p:nvSpPr>
        <p:spPr>
          <a:xfrm>
            <a:off x="13190251" y="688848"/>
            <a:ext cx="10136200" cy="1136208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571500" marR="0" indent="-571500" algn="just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pt-BR" sz="4000" b="0" i="0" u="none" strike="noStrike" cap="none" spc="0" normalizeH="0" baseline="54545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  <a:sym typeface="Open Sans"/>
              </a:rPr>
              <a:t>De forma natural, ao entrar em contato com gases atmosféricos, vapores d’água e aeross</a:t>
            </a:r>
            <a:r>
              <a:rPr lang="pt-BR" sz="40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óis, </a:t>
            </a:r>
            <a:r>
              <a:rPr kumimoji="0" lang="pt-BR" sz="4000" b="0" i="0" u="none" strike="noStrike" cap="none" spc="0" normalizeH="0" baseline="54545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  <a:sym typeface="Open Sans"/>
              </a:rPr>
              <a:t>toda a energia  que chega até a </a:t>
            </a:r>
            <a:r>
              <a:rPr lang="pt-BR" sz="40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superfície terrestre </a:t>
            </a:r>
            <a:r>
              <a:rPr kumimoji="0" lang="pt-BR" sz="4000" b="0" i="0" u="none" strike="noStrike" cap="none" spc="0" normalizeH="0" baseline="54545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  <a:sym typeface="Open Sans"/>
              </a:rPr>
              <a:t>sofre um processo de espalhamento e isso pode modificar o aspecto visual das imagens de sat</a:t>
            </a:r>
            <a:r>
              <a:rPr lang="pt-BR" sz="40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élite.</a:t>
            </a:r>
          </a:p>
          <a:p>
            <a:pPr marL="571500" indent="-571500" algn="just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kumimoji="0" lang="pt-BR" sz="4000" b="0" i="0" u="none" strike="noStrike" cap="none" spc="0" normalizeH="0" baseline="54545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  <a:sym typeface="Open Sans"/>
              </a:rPr>
              <a:t>Devemos utilizar uma </a:t>
            </a:r>
            <a:r>
              <a:rPr kumimoji="0" lang="pt-BR" sz="4000" b="1" i="0" u="none" strike="noStrike" cap="none" spc="0" normalizeH="0" baseline="54545" dirty="0">
                <a:ln>
                  <a:noFill/>
                </a:ln>
                <a:solidFill>
                  <a:srgbClr val="00FF00"/>
                </a:solidFill>
                <a:effectLst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  <a:sym typeface="Open Sans"/>
              </a:rPr>
              <a:t>modelagem atmosférica</a:t>
            </a:r>
            <a:r>
              <a:rPr kumimoji="0" lang="pt-BR" sz="4000" b="0" i="0" u="none" strike="noStrike" cap="none" spc="0" normalizeH="0" baseline="54545" dirty="0">
                <a:ln>
                  <a:noFill/>
                </a:ln>
                <a:solidFill>
                  <a:srgbClr val="00FF00"/>
                </a:solidFill>
                <a:effectLst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  <a:sym typeface="Open Sans"/>
              </a:rPr>
              <a:t> </a:t>
            </a:r>
            <a:r>
              <a:rPr kumimoji="0" lang="pt-BR" sz="4000" b="0" i="0" u="none" strike="noStrike" cap="none" spc="0" normalizeH="0" baseline="54545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  <a:sym typeface="Open Sans"/>
              </a:rPr>
              <a:t>para transformar a quantificação recebida para valores de </a:t>
            </a:r>
            <a:r>
              <a:rPr kumimoji="0" lang="pt-BR" sz="4000" b="0" i="0" u="none" strike="noStrike" cap="none" spc="0" normalizeH="0" baseline="54545" dirty="0" err="1">
                <a:ln>
                  <a:noFill/>
                </a:ln>
                <a:solidFill>
                  <a:schemeClr val="bg1"/>
                </a:solidFill>
                <a:effectLst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  <a:sym typeface="Open Sans"/>
              </a:rPr>
              <a:t>reflectância</a:t>
            </a:r>
            <a:r>
              <a:rPr kumimoji="0" lang="pt-BR" sz="4000" b="0" i="0" u="none" strike="noStrike" cap="none" spc="0" normalizeH="0" baseline="54545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  <a:sym typeface="Open Sans"/>
              </a:rPr>
              <a:t>. Os métodos mais conhecidos são o </a:t>
            </a:r>
            <a:r>
              <a:rPr kumimoji="0" lang="pt-BR" sz="4000" b="1" i="0" u="none" strike="noStrike" cap="none" spc="0" normalizeH="0" baseline="54545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  <a:sym typeface="Open Sans"/>
              </a:rPr>
              <a:t>Método de Extração do </a:t>
            </a:r>
            <a:r>
              <a:rPr lang="pt-BR" sz="4000" b="1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Objeto Escuro (DOS-1)</a:t>
            </a:r>
            <a:r>
              <a:rPr lang="pt-BR" sz="40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e o </a:t>
            </a:r>
            <a:r>
              <a:rPr lang="pt-BR" sz="4000" b="1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Modelo de Transferência Radioativa </a:t>
            </a:r>
            <a:r>
              <a:rPr lang="pt-BR" sz="4000" b="1" dirty="0" err="1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Second</a:t>
            </a:r>
            <a:r>
              <a:rPr lang="pt-BR" sz="4000" b="1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pt-BR" sz="4000" b="1" dirty="0" err="1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Simulation</a:t>
            </a:r>
            <a:r>
              <a:rPr lang="pt-BR" sz="4000" b="1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pt-BR" sz="4000" b="1" dirty="0" err="1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of</a:t>
            </a:r>
            <a:r>
              <a:rPr lang="pt-BR" sz="4000" b="1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pt-BR" sz="4000" b="1" dirty="0" err="1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Satellite</a:t>
            </a:r>
            <a:r>
              <a:rPr lang="pt-BR" sz="4000" b="1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pt-BR" sz="4000" b="1" dirty="0" err="1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Signal</a:t>
            </a:r>
            <a:r>
              <a:rPr lang="pt-BR" sz="4000" b="1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in </a:t>
            </a:r>
            <a:r>
              <a:rPr lang="pt-BR" sz="4000" b="1" dirty="0" err="1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the</a:t>
            </a:r>
            <a:r>
              <a:rPr lang="pt-BR" sz="4000" b="1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Solar Spectrum – 6S</a:t>
            </a:r>
            <a:r>
              <a:rPr lang="pt-BR" sz="40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.</a:t>
            </a:r>
          </a:p>
          <a:p>
            <a:pPr marL="571500" indent="-571500" algn="just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pt-BR" sz="4000" b="1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Radiação Eletromagnética: </a:t>
            </a:r>
            <a:r>
              <a:rPr lang="pt-BR" sz="40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é a</a:t>
            </a:r>
            <a:r>
              <a:rPr lang="pt-BR" sz="4000" b="1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pt-BR" sz="40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oscilação de energia nos campos elétrico e magnético.</a:t>
            </a:r>
          </a:p>
          <a:p>
            <a:pPr marL="571500" indent="-571500" algn="just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pt-BR" sz="4000" b="1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Radiação</a:t>
            </a:r>
            <a:r>
              <a:rPr lang="pt-BR" sz="40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= luz.</a:t>
            </a:r>
          </a:p>
          <a:p>
            <a:pPr marL="571500" indent="-571500" algn="just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pt-BR" sz="4000" b="1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Radiação Incidente</a:t>
            </a:r>
            <a:r>
              <a:rPr lang="pt-BR" sz="40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: é a radiação que encontra uma superfície.</a:t>
            </a:r>
          </a:p>
          <a:p>
            <a:pPr marL="571500" indent="-571500" algn="just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pt-BR" sz="40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 Radiação Eletromagnética pode ser </a:t>
            </a:r>
            <a:r>
              <a:rPr lang="pt-BR" sz="4000" b="1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absorvida</a:t>
            </a:r>
            <a:r>
              <a:rPr lang="pt-BR" sz="40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, </a:t>
            </a:r>
            <a:r>
              <a:rPr lang="pt-BR" sz="4000" b="1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refletida</a:t>
            </a:r>
            <a:r>
              <a:rPr lang="pt-BR" sz="40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, </a:t>
            </a:r>
            <a:r>
              <a:rPr lang="pt-BR" sz="4000" b="1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transmitida</a:t>
            </a:r>
            <a:r>
              <a:rPr lang="pt-BR" sz="40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ou </a:t>
            </a:r>
            <a:r>
              <a:rPr lang="pt-BR" sz="4000" b="1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espalhada</a:t>
            </a:r>
            <a:r>
              <a:rPr lang="pt-BR" sz="40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.</a:t>
            </a:r>
          </a:p>
          <a:p>
            <a:pPr marL="571500" indent="-571500" algn="just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pt-BR" sz="4000" b="1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Satélite</a:t>
            </a:r>
            <a:r>
              <a:rPr lang="pt-BR" sz="40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: uma outra nomenclatura para </a:t>
            </a:r>
            <a:r>
              <a:rPr lang="pt-BR" sz="4000" b="1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Plataforma</a:t>
            </a:r>
            <a:r>
              <a:rPr lang="pt-BR" sz="40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.</a:t>
            </a:r>
          </a:p>
          <a:p>
            <a:pPr marL="571500" indent="-571500" algn="just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pt-BR" sz="4000" b="1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Sensor</a:t>
            </a:r>
            <a:r>
              <a:rPr lang="pt-BR" sz="40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: uma outra nomenclatura para o </a:t>
            </a:r>
            <a:r>
              <a:rPr lang="pt-BR" sz="4000" b="1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instrumento </a:t>
            </a:r>
            <a:r>
              <a:rPr lang="pt-BR" sz="4000" b="1" dirty="0" err="1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imageador</a:t>
            </a:r>
            <a:r>
              <a:rPr lang="pt-BR" sz="4000" b="1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pt-BR" sz="40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embarcado na Plataforma.</a:t>
            </a:r>
          </a:p>
          <a:p>
            <a:pPr marL="571500" indent="-571500" algn="just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pt-BR" sz="4000" b="1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Correção Atmosférica</a:t>
            </a:r>
            <a:r>
              <a:rPr lang="pt-BR" sz="40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: processo destinado a corrigir o efeito de espalhamento a partir do topo da atmosfera ou da superfície terrestre.</a:t>
            </a:r>
          </a:p>
          <a:p>
            <a:pPr marL="571500" indent="-5715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pt-BR" sz="4000" dirty="0">
              <a:solidFill>
                <a:schemeClr val="bg1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45F45214-AFA4-42C5-9418-FE541C7CD8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272" y="3631851"/>
            <a:ext cx="7985776" cy="7790704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56ADE9F8-F2DE-4FC5-A444-0959BDFE75E2}"/>
              </a:ext>
            </a:extLst>
          </p:cNvPr>
          <p:cNvSpPr txBox="1"/>
          <p:nvPr/>
        </p:nvSpPr>
        <p:spPr>
          <a:xfrm>
            <a:off x="5495876" y="11266453"/>
            <a:ext cx="5382832" cy="50270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pt-BR" sz="2400" i="1" dirty="0">
                <a:solidFill>
                  <a:srgbClr val="3E5870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Fonte da ilustração: </a:t>
            </a:r>
            <a:r>
              <a:rPr lang="pt-BR" sz="2400" i="1" dirty="0" err="1">
                <a:solidFill>
                  <a:srgbClr val="3E5870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Freepik</a:t>
            </a:r>
            <a:endParaRPr lang="pt-BR" sz="2400" i="1" dirty="0">
              <a:solidFill>
                <a:srgbClr val="3E5870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8248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/>
          <p:nvPr/>
        </p:nvSpPr>
        <p:spPr>
          <a:xfrm>
            <a:off x="7980219" y="12544100"/>
            <a:ext cx="8023291" cy="430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ctr">
              <a:defRPr sz="1800" cap="all" spc="378" baseline="66666">
                <a:solidFill>
                  <a:srgbClr val="0E0F19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sz="3200"/>
              <a:t>by </a:t>
            </a:r>
            <a:r>
              <a:rPr sz="3200" b="1">
                <a:sym typeface="Open Sans"/>
              </a:rPr>
              <a:t>@site2max</a:t>
            </a:r>
            <a:r>
              <a:rPr sz="3200"/>
              <a:t>, </a:t>
            </a:r>
            <a:r>
              <a:rPr sz="3200" u="sng">
                <a:hlinkClick r:id="rId2"/>
              </a:rPr>
              <a:t>www.site2max.pro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C3DFCB40-3D7F-4BE3-B9A6-04811BCE0D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98308"/>
            <a:ext cx="24380951" cy="14628571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E9A42F07-A1FB-40DC-AAD8-277111D62F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0219" y="1208093"/>
            <a:ext cx="7404907" cy="3240122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28000" endPos="30000" dir="5400000" sy="-100000" algn="bl" rotWithShape="0"/>
          </a:effectLst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A2DB0B4C-C4FB-4C11-8A9D-51DA9F3CC2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0218" y="4673733"/>
            <a:ext cx="7404907" cy="252119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46A8657E-9A4D-49F3-B7CB-401C96324F0D}"/>
              </a:ext>
            </a:extLst>
          </p:cNvPr>
          <p:cNvSpPr txBox="1"/>
          <p:nvPr/>
        </p:nvSpPr>
        <p:spPr>
          <a:xfrm>
            <a:off x="6743632" y="7090373"/>
            <a:ext cx="10496463" cy="10874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9600" b="0" i="0" u="none" strike="noStrike" cap="none" spc="0" normalizeH="0" baseline="54545" dirty="0">
                <a:ln>
                  <a:noFill/>
                </a:ln>
                <a:solidFill>
                  <a:srgbClr val="161723"/>
                </a:solidFill>
                <a:effectLst/>
                <a:uFillTx/>
                <a:latin typeface="+mj-lt"/>
                <a:ea typeface="+mj-ea"/>
                <a:cs typeface="+mj-cs"/>
                <a:sym typeface="Open Sans"/>
              </a:rPr>
              <a:t>DOWNLOAD DO PRODUTO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4166FB61-752E-431B-99CC-04D00BAAD9FF}"/>
              </a:ext>
            </a:extLst>
          </p:cNvPr>
          <p:cNvSpPr txBox="1"/>
          <p:nvPr/>
        </p:nvSpPr>
        <p:spPr>
          <a:xfrm>
            <a:off x="3406980" y="8614993"/>
            <a:ext cx="17169765" cy="1354217"/>
          </a:xfrm>
          <a:prstGeom prst="rect">
            <a:avLst/>
          </a:prstGeom>
          <a:noFill/>
          <a:ln w="12700" cap="flat">
            <a:noFill/>
            <a:miter lim="4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12200" b="1" i="0" u="none" strike="noStrike" cap="none" spc="0" normalizeH="0" baseline="54545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j-ea"/>
                <a:cs typeface="+mj-cs"/>
                <a:sym typeface="Open Sans"/>
              </a:rPr>
              <a:t>LANDSAT SURFACE REFLECTANCE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1AD59554-9421-4311-B8DB-9A459C54C704}"/>
              </a:ext>
            </a:extLst>
          </p:cNvPr>
          <p:cNvSpPr txBox="1"/>
          <p:nvPr/>
        </p:nvSpPr>
        <p:spPr>
          <a:xfrm>
            <a:off x="8185827" y="10166919"/>
            <a:ext cx="8229817" cy="10874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sz="9600" dirty="0">
                <a:solidFill>
                  <a:srgbClr val="161723"/>
                </a:solidFill>
              </a:rPr>
              <a:t>Earth Explorer / ESPA</a:t>
            </a:r>
            <a:endParaRPr kumimoji="0" lang="pt-BR" sz="9600" b="0" i="0" u="none" strike="noStrike" cap="none" spc="0" normalizeH="0" baseline="54545" dirty="0">
              <a:ln>
                <a:noFill/>
              </a:ln>
              <a:solidFill>
                <a:srgbClr val="161723"/>
              </a:solidFill>
              <a:effectLst/>
              <a:uFillTx/>
              <a:latin typeface="+mj-lt"/>
              <a:ea typeface="+mj-ea"/>
              <a:cs typeface="+mj-c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053932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Aurora_color#2">
      <a:dk1>
        <a:srgbClr val="FFFFFF"/>
      </a:dk1>
      <a:lt1>
        <a:srgbClr val="151723"/>
      </a:lt1>
      <a:dk2>
        <a:srgbClr val="0D0E19"/>
      </a:dk2>
      <a:lt2>
        <a:srgbClr val="44475B"/>
      </a:lt2>
      <a:accent1>
        <a:srgbClr val="15D2FD"/>
      </a:accent1>
      <a:accent2>
        <a:srgbClr val="1A63EF"/>
      </a:accent2>
      <a:accent3>
        <a:srgbClr val="15D2FD"/>
      </a:accent3>
      <a:accent4>
        <a:srgbClr val="1A63EF"/>
      </a:accent4>
      <a:accent5>
        <a:srgbClr val="15D2FD"/>
      </a:accent5>
      <a:accent6>
        <a:srgbClr val="1A63EF"/>
      </a:accent6>
      <a:hlink>
        <a:srgbClr val="0D0E19"/>
      </a:hlink>
      <a:folHlink>
        <a:srgbClr val="0D0E19"/>
      </a:folHlink>
    </a:clrScheme>
    <a:fontScheme name="White">
      <a:majorFont>
        <a:latin typeface="Open Sans"/>
        <a:ea typeface="Open Sans"/>
        <a:cs typeface="Open Sans"/>
      </a:majorFont>
      <a:minorFont>
        <a:latin typeface="Open Sans Light"/>
        <a:ea typeface="Open Sans Light"/>
        <a:cs typeface="Open Sans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54545">
            <a:ln>
              <a:noFill/>
            </a:ln>
            <a:solidFill>
              <a:srgbClr val="FFFFFF"/>
            </a:solidFill>
            <a:effectLst/>
            <a:uFillTx/>
            <a:latin typeface="+mj-lt"/>
            <a:ea typeface="+mj-ea"/>
            <a:cs typeface="+mj-cs"/>
            <a:sym typeface="Open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Open Sans"/>
        <a:ea typeface="Open Sans"/>
        <a:cs typeface="Open Sans"/>
      </a:majorFont>
      <a:minorFont>
        <a:latin typeface="Open Sans Light"/>
        <a:ea typeface="Open Sans Light"/>
        <a:cs typeface="Open Sans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54545">
            <a:ln>
              <a:noFill/>
            </a:ln>
            <a:solidFill>
              <a:srgbClr val="FFFFFF"/>
            </a:solidFill>
            <a:effectLst/>
            <a:uFillTx/>
            <a:latin typeface="+mj-lt"/>
            <a:ea typeface="+mj-ea"/>
            <a:cs typeface="+mj-cs"/>
            <a:sym typeface="Open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4461</TotalTime>
  <Words>2481</Words>
  <Application>Microsoft Office PowerPoint</Application>
  <PresentationFormat>Personalizar</PresentationFormat>
  <Paragraphs>184</Paragraphs>
  <Slides>22</Slides>
  <Notes>14</Notes>
  <HiddenSlides>0</HiddenSlides>
  <MMClips>0</MMClips>
  <ScaleCrop>false</ScaleCrop>
  <HeadingPairs>
    <vt:vector size="6" baseType="variant">
      <vt:variant>
        <vt:lpstr>Fontes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33" baseType="lpstr">
      <vt:lpstr>Arial</vt:lpstr>
      <vt:lpstr>Balloon Extra</vt:lpstr>
      <vt:lpstr>Courier New</vt:lpstr>
      <vt:lpstr>Helvetica Light</vt:lpstr>
      <vt:lpstr>Helvetica Neue</vt:lpstr>
      <vt:lpstr>Lato Light</vt:lpstr>
      <vt:lpstr>Lato Medium</vt:lpstr>
      <vt:lpstr>Open Sans</vt:lpstr>
      <vt:lpstr>Open Sans Light</vt:lpstr>
      <vt:lpstr>Open Sans Semibold</vt:lpstr>
      <vt:lpstr>White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jorge</dc:creator>
  <cp:lastModifiedBy>Jorge Santos</cp:lastModifiedBy>
  <cp:revision>114</cp:revision>
  <dcterms:modified xsi:type="dcterms:W3CDTF">2018-02-21T17:40:31Z</dcterms:modified>
</cp:coreProperties>
</file>